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6" r:id="rId10"/>
    <p:sldId id="262" r:id="rId11"/>
    <p:sldId id="264" r:id="rId12"/>
    <p:sldId id="265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 autoAdjust="0"/>
    <p:restoredTop sz="94660"/>
  </p:normalViewPr>
  <p:slideViewPr>
    <p:cSldViewPr snapToGrid="0">
      <p:cViewPr varScale="1">
        <p:scale>
          <a:sx n="52" d="100"/>
          <a:sy n="52" d="100"/>
        </p:scale>
        <p:origin x="43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b="1" dirty="0" smtClean="0">
                <a:solidFill>
                  <a:srgbClr val="C00000"/>
                </a:solidFill>
              </a:rPr>
              <a:t>POGUM</a:t>
            </a:r>
            <a:endParaRPr lang="sl-SI" sz="6000" b="1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600" b="1" dirty="0" smtClean="0">
                <a:solidFill>
                  <a:srgbClr val="C00000"/>
                </a:solidFill>
              </a:rPr>
              <a:t>PO</a:t>
            </a:r>
            <a:r>
              <a:rPr lang="sl-SI" sz="3600" b="1" dirty="0" smtClean="0"/>
              <a:t>DJETNOST</a:t>
            </a:r>
          </a:p>
          <a:p>
            <a:pPr marL="0" indent="0" algn="ctr">
              <a:buNone/>
            </a:pPr>
            <a:r>
              <a:rPr lang="sl-SI" sz="3600" b="1" dirty="0" smtClean="0">
                <a:solidFill>
                  <a:srgbClr val="C00000"/>
                </a:solidFill>
              </a:rPr>
              <a:t>G</a:t>
            </a:r>
            <a:r>
              <a:rPr lang="sl-SI" sz="3600" b="1" dirty="0" smtClean="0"/>
              <a:t>RADNIK</a:t>
            </a:r>
          </a:p>
          <a:p>
            <a:pPr marL="0" indent="0" algn="ctr">
              <a:buNone/>
            </a:pPr>
            <a:r>
              <a:rPr lang="sl-SI" sz="3600" b="1" dirty="0" smtClean="0"/>
              <a:t>ZA – </a:t>
            </a:r>
            <a:r>
              <a:rPr lang="sl-SI" sz="3600" b="1" dirty="0" smtClean="0">
                <a:solidFill>
                  <a:srgbClr val="C00000"/>
                </a:solidFill>
              </a:rPr>
              <a:t>U</a:t>
            </a:r>
            <a:r>
              <a:rPr lang="sl-SI" sz="3600" b="1" dirty="0" smtClean="0"/>
              <a:t>PANJE</a:t>
            </a:r>
          </a:p>
          <a:p>
            <a:pPr marL="0" indent="0" algn="ctr">
              <a:buNone/>
            </a:pPr>
            <a:r>
              <a:rPr lang="sl-SI" sz="3600" b="1" dirty="0" smtClean="0">
                <a:solidFill>
                  <a:srgbClr val="C00000"/>
                </a:solidFill>
              </a:rPr>
              <a:t>M</a:t>
            </a:r>
            <a:r>
              <a:rPr lang="sl-SI" sz="3600" b="1" dirty="0" smtClean="0"/>
              <a:t>LADIH</a:t>
            </a:r>
            <a:endParaRPr lang="sl-SI" sz="3600" b="1" dirty="0"/>
          </a:p>
        </p:txBody>
      </p:sp>
    </p:spTree>
    <p:extLst>
      <p:ext uri="{BB962C8B-B14F-4D97-AF65-F5344CB8AC3E}">
        <p14:creationId xmlns:p14="http://schemas.microsoft.com/office/powerpoint/2010/main" val="38121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19503" y="735724"/>
            <a:ext cx="10594427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8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CILJI (splošni</a:t>
            </a:r>
            <a:r>
              <a:rPr lang="sl-SI" sz="2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l-SI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razvijanje veščin </a:t>
            </a:r>
            <a:r>
              <a:rPr lang="sl-SI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podjetnosti,</a:t>
            </a:r>
            <a:endParaRPr lang="sl-SI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pripravljanje mladega človeka na samostojno in odgovorno vključevanje v </a:t>
            </a: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družbo,</a:t>
            </a:r>
            <a:endParaRPr lang="sl-SI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udejanjanje ciljev in načel trajnostnega </a:t>
            </a: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razvoja,</a:t>
            </a:r>
            <a:endParaRPr lang="sl-SI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uresničevanje ciljev vseživljenjskega </a:t>
            </a: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razvoja, 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spreminjanje </a:t>
            </a: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osebnega odnosa in ravnanja do sebe in okolja (vrednostni sistem</a:t>
            </a: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  <a:endParaRPr lang="sl-SI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usposabljanje </a:t>
            </a: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nas, učencev, </a:t>
            </a: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samostojno in odgovorno ravnanje z </a:t>
            </a: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okoljem.</a:t>
            </a:r>
            <a:endParaRPr lang="sl-SI" sz="2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145628" y="1828800"/>
            <a:ext cx="210206" cy="18918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1145628" y="2312276"/>
            <a:ext cx="210206" cy="18918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1145628" y="5260428"/>
            <a:ext cx="210206" cy="18918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1145628" y="4275181"/>
            <a:ext cx="210206" cy="18918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1145628" y="3782558"/>
            <a:ext cx="210206" cy="18918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1145628" y="3297523"/>
            <a:ext cx="210206" cy="18918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6886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800" cap="none" dirty="0" smtClean="0">
                <a:latin typeface="Arial Narrow" panose="020B0606020202030204" pitchFamily="34" charset="0"/>
              </a:rPr>
              <a:t>1. Kje je moje močno področje?</a:t>
            </a:r>
            <a:br>
              <a:rPr lang="sl-SI" sz="2800" cap="none" dirty="0" smtClean="0">
                <a:latin typeface="Arial Narrow" panose="020B0606020202030204" pitchFamily="34" charset="0"/>
              </a:rPr>
            </a:br>
            <a:r>
              <a:rPr lang="sl-SI" sz="2800" cap="none" dirty="0" smtClean="0">
                <a:latin typeface="Arial Narrow" panose="020B0606020202030204" pitchFamily="34" charset="0"/>
              </a:rPr>
              <a:t/>
            </a:r>
            <a:br>
              <a:rPr lang="sl-SI" sz="2800" cap="none" dirty="0" smtClean="0">
                <a:latin typeface="Arial Narrow" panose="020B0606020202030204" pitchFamily="34" charset="0"/>
              </a:rPr>
            </a:br>
            <a:r>
              <a:rPr lang="sl-SI" sz="2800" b="1" cap="none" dirty="0" smtClean="0">
                <a:latin typeface="Arial Narrow" panose="020B0606020202030204" pitchFamily="34" charset="0"/>
              </a:rPr>
              <a:t>Razmišljam o sebi </a:t>
            </a:r>
            <a:endParaRPr lang="sl-SI" sz="2800" b="1" cap="none" dirty="0">
              <a:latin typeface="Arial Narrow" panose="020B0606020202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4400" y="2198927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cap="none" dirty="0" smtClean="0">
                <a:latin typeface="Arial Narrow" panose="020B0606020202030204" pitchFamily="34" charset="0"/>
              </a:rPr>
              <a:t>2. </a:t>
            </a:r>
            <a:r>
              <a:rPr lang="sl-SI" sz="2800" cap="none" dirty="0" smtClean="0">
                <a:latin typeface="Arial Narrow" panose="020B0606020202030204" pitchFamily="34" charset="0"/>
              </a:rPr>
              <a:t>Kje bi jaz v šoli (prostori) razvijal določene veščine?</a:t>
            </a:r>
          </a:p>
          <a:p>
            <a:pPr marL="0" indent="0">
              <a:buNone/>
            </a:pPr>
            <a:r>
              <a:rPr lang="sl-SI" sz="2800" cap="none" dirty="0" smtClean="0">
                <a:latin typeface="Arial Narrow" panose="020B0606020202030204" pitchFamily="34" charset="0"/>
              </a:rPr>
              <a:t>(Ideje, želje, zastavljeni cilji …)</a:t>
            </a:r>
          </a:p>
          <a:p>
            <a:pPr marL="0" indent="0">
              <a:buNone/>
            </a:pPr>
            <a:r>
              <a:rPr lang="sl-SI" sz="2800" cap="none" dirty="0" smtClean="0">
                <a:latin typeface="Arial Narrow" panose="020B0606020202030204" pitchFamily="34" charset="0"/>
              </a:rPr>
              <a:t>Na obe vprašanji pisno odgovori </a:t>
            </a:r>
          </a:p>
          <a:p>
            <a:pPr marL="0" indent="0">
              <a:buNone/>
            </a:pPr>
            <a:r>
              <a:rPr lang="sl-SI" sz="2800" cap="none" dirty="0">
                <a:latin typeface="Arial Narrow" panose="020B0606020202030204" pitchFamily="34" charset="0"/>
              </a:rPr>
              <a:t>n</a:t>
            </a:r>
            <a:r>
              <a:rPr lang="sl-SI" sz="2800" cap="none" dirty="0" smtClean="0">
                <a:latin typeface="Arial Narrow" panose="020B0606020202030204" pitchFamily="34" charset="0"/>
              </a:rPr>
              <a:t>a list ali v beležko.</a:t>
            </a:r>
          </a:p>
          <a:p>
            <a:pPr marL="0" indent="0">
              <a:buNone/>
            </a:pPr>
            <a:endParaRPr lang="sl-SI" sz="2800" cap="none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l-SI" sz="2800" cap="none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l-SI" sz="2400" cap="none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l-SI" sz="2400" cap="none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Image result for gledaliÅ¡Äe na prostem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66" y="3279228"/>
            <a:ext cx="5670828" cy="29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09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994" y="563750"/>
            <a:ext cx="6413390" cy="585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4114605" y="1853238"/>
            <a:ext cx="327416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Od ideje do realizacije!</a:t>
            </a:r>
            <a:endParaRPr lang="sl-SI" sz="5400" b="1" cap="none" spc="0" dirty="0">
              <a:ln w="95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429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37317"/>
          </a:xfrm>
        </p:spPr>
        <p:txBody>
          <a:bodyPr/>
          <a:lstStyle/>
          <a:p>
            <a:r>
              <a:rPr lang="sl-SI" dirty="0" smtClean="0"/>
              <a:t>Program današnjega dne</a:t>
            </a:r>
            <a:endParaRPr lang="sl-SI" dirty="0"/>
          </a:p>
        </p:txBody>
      </p:sp>
      <p:graphicFrame>
        <p:nvGraphicFramePr>
          <p:cNvPr id="7" name="Označba mesta vsebine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32480925"/>
              </p:ext>
            </p:extLst>
          </p:nvPr>
        </p:nvGraphicFramePr>
        <p:xfrm>
          <a:off x="819805" y="1261239"/>
          <a:ext cx="10636470" cy="5596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50371">
                  <a:extLst>
                    <a:ext uri="{9D8B030D-6E8A-4147-A177-3AD203B41FA5}">
                      <a16:colId xmlns:a16="http://schemas.microsoft.com/office/drawing/2014/main" val="3120800325"/>
                    </a:ext>
                  </a:extLst>
                </a:gridCol>
                <a:gridCol w="4874262">
                  <a:extLst>
                    <a:ext uri="{9D8B030D-6E8A-4147-A177-3AD203B41FA5}">
                      <a16:colId xmlns:a16="http://schemas.microsoft.com/office/drawing/2014/main" val="3126523463"/>
                    </a:ext>
                  </a:extLst>
                </a:gridCol>
                <a:gridCol w="3811837">
                  <a:extLst>
                    <a:ext uri="{9D8B030D-6E8A-4147-A177-3AD203B41FA5}">
                      <a16:colId xmlns:a16="http://schemas.microsoft.com/office/drawing/2014/main" val="1513670127"/>
                    </a:ext>
                  </a:extLst>
                </a:gridCol>
              </a:tblGrid>
              <a:tr h="508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ČAS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DEJAVNOST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IZVAJALEC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88" marR="49388" marT="0" marB="0"/>
                </a:tc>
                <a:extLst>
                  <a:ext uri="{0D108BD9-81ED-4DB2-BD59-A6C34878D82A}">
                    <a16:rowId xmlns:a16="http://schemas.microsoft.com/office/drawing/2014/main" val="3313360239"/>
                  </a:ext>
                </a:extLst>
              </a:tr>
              <a:tr h="2289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8.20 – 9.05</a:t>
                      </a:r>
                      <a:endParaRPr lang="sl-S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Učenci se zberejo v matičnih učilnicah.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DELAVNICA: Kdo sem? (delovni list 1) – obleči se in </a:t>
                      </a:r>
                      <a:r>
                        <a:rPr lang="sl-SI" sz="1400" dirty="0" smtClean="0">
                          <a:effectLst/>
                        </a:rPr>
                        <a:t>odgovori na vprašanja.</a:t>
                      </a:r>
                      <a:endParaRPr lang="sl-SI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324100" algn="l"/>
                        </a:tabLst>
                      </a:pPr>
                      <a:r>
                        <a:rPr lang="sl-SI" sz="1400" dirty="0">
                          <a:effectLst/>
                        </a:rPr>
                        <a:t>DELO V SKUPINAH: Na kaj pomisliš ob besedi POGUM?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324100" algn="l"/>
                        </a:tabLst>
                      </a:pPr>
                      <a:r>
                        <a:rPr lang="sl-SI" sz="1400" dirty="0">
                          <a:effectLst/>
                        </a:rPr>
                        <a:t>Najprej razmišlja vsak sam, nato v skupini. V skupini izdelajo plakat (lahko je A3 ali blokovski list).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324100" algn="l"/>
                        </a:tabLst>
                      </a:pPr>
                      <a:r>
                        <a:rPr lang="sl-SI" sz="1400" dirty="0">
                          <a:effectLst/>
                        </a:rPr>
                        <a:t>Sledi poročanje skupin.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324100" algn="l"/>
                        </a:tabLs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Določena učenca v posameznem razredu.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88" marR="49388" marT="0" marB="0"/>
                </a:tc>
                <a:extLst>
                  <a:ext uri="{0D108BD9-81ED-4DB2-BD59-A6C34878D82A}">
                    <a16:rowId xmlns:a16="http://schemas.microsoft.com/office/drawing/2014/main" val="2766403560"/>
                  </a:ext>
                </a:extLst>
              </a:tr>
              <a:tr h="279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9.10 – 9. 55</a:t>
                      </a:r>
                      <a:endParaRPr lang="sl-S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PP predstavitev projekta POGUM.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Predstavite 2-3 cilje tehniškega dneva.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Pogovor z učenci o namenih učenja.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Z učenci nato oblikujte kriterije uspešnosti (za ta dan) in jih zapišite na tablo.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Navodilo za delo: po malici ogled prostorov z določenimi učitelji po priloženem seznamu.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  <a:endParaRPr lang="sl-S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PP predstavita dva določena učenca v posameznem razredu.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Razrednik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88" marR="49388" marT="0" marB="0"/>
                </a:tc>
                <a:extLst>
                  <a:ext uri="{0D108BD9-81ED-4DB2-BD59-A6C34878D82A}">
                    <a16:rowId xmlns:a16="http://schemas.microsoft.com/office/drawing/2014/main" val="4156405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01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11010820"/>
              </p:ext>
            </p:extLst>
          </p:nvPr>
        </p:nvGraphicFramePr>
        <p:xfrm>
          <a:off x="346841" y="210207"/>
          <a:ext cx="11487807" cy="64638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06479">
                  <a:extLst>
                    <a:ext uri="{9D8B030D-6E8A-4147-A177-3AD203B41FA5}">
                      <a16:colId xmlns:a16="http://schemas.microsoft.com/office/drawing/2014/main" val="3150537316"/>
                    </a:ext>
                  </a:extLst>
                </a:gridCol>
                <a:gridCol w="5264395">
                  <a:extLst>
                    <a:ext uri="{9D8B030D-6E8A-4147-A177-3AD203B41FA5}">
                      <a16:colId xmlns:a16="http://schemas.microsoft.com/office/drawing/2014/main" val="3088050127"/>
                    </a:ext>
                  </a:extLst>
                </a:gridCol>
                <a:gridCol w="4116933">
                  <a:extLst>
                    <a:ext uri="{9D8B030D-6E8A-4147-A177-3AD203B41FA5}">
                      <a16:colId xmlns:a16="http://schemas.microsoft.com/office/drawing/2014/main" val="4039022370"/>
                    </a:ext>
                  </a:extLst>
                </a:gridCol>
              </a:tblGrid>
              <a:tr h="561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9.55 – 10.15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MALICA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Razrednik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extLst>
                  <a:ext uri="{0D108BD9-81ED-4DB2-BD59-A6C34878D82A}">
                    <a16:rowId xmlns:a16="http://schemas.microsoft.com/office/drawing/2014/main" val="2440746159"/>
                  </a:ext>
                </a:extLst>
              </a:tr>
              <a:tr h="1524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10.15. – 11.00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Voden ogled hodnikov, razredov, trim steze, dvorišča …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Učenci potrebujejo list in svinčnik.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Učenci si zapisujejo ideje za spremembe izbranega prostora.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Določen učitelj za določeno dejavnost.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extLst>
                  <a:ext uri="{0D108BD9-81ED-4DB2-BD59-A6C34878D82A}">
                    <a16:rowId xmlns:a16="http://schemas.microsoft.com/office/drawing/2014/main" val="395761858"/>
                  </a:ext>
                </a:extLst>
              </a:tr>
              <a:tr h="575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11.00 - </a:t>
                      </a:r>
                      <a:r>
                        <a:rPr lang="sl-SI" sz="1600" dirty="0" smtClean="0">
                          <a:effectLst/>
                        </a:rPr>
                        <a:t>11.30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REKREATIVNI </a:t>
                      </a:r>
                      <a:r>
                        <a:rPr lang="en-US" sz="1600" dirty="0" smtClean="0">
                          <a:effectLst/>
                        </a:rPr>
                        <a:t>ODMOR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Učitelj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pri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katerem</a:t>
                      </a:r>
                      <a:r>
                        <a:rPr lang="en-US" sz="1600" dirty="0">
                          <a:effectLst/>
                        </a:rPr>
                        <a:t> so </a:t>
                      </a:r>
                      <a:r>
                        <a:rPr lang="en-US" sz="1600" dirty="0" err="1">
                          <a:effectLst/>
                        </a:rPr>
                        <a:t>učenci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extLst>
                  <a:ext uri="{0D108BD9-81ED-4DB2-BD59-A6C34878D82A}">
                    <a16:rowId xmlns:a16="http://schemas.microsoft.com/office/drawing/2014/main" val="1547356739"/>
                  </a:ext>
                </a:extLst>
              </a:tr>
              <a:tr h="2025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</a:rPr>
                        <a:t>11.30 </a:t>
                      </a:r>
                      <a:r>
                        <a:rPr lang="sl-SI" sz="1600">
                          <a:effectLst/>
                        </a:rPr>
                        <a:t>– </a:t>
                      </a:r>
                      <a:r>
                        <a:rPr lang="sl-SI" sz="1600" smtClean="0">
                          <a:effectLst/>
                        </a:rPr>
                        <a:t>12.30</a:t>
                      </a:r>
                      <a:endParaRPr lang="sl-SI" sz="1600" dirty="0">
                        <a:effectLst/>
                      </a:endParaRPr>
                    </a:p>
                  </a:txBody>
                  <a:tcPr marL="50654" marR="50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Učenci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izdelajo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plakate</a:t>
                      </a:r>
                      <a:r>
                        <a:rPr lang="en-US" sz="1600" dirty="0">
                          <a:effectLst/>
                        </a:rPr>
                        <a:t> z </a:t>
                      </a:r>
                      <a:r>
                        <a:rPr lang="en-US" sz="1600" dirty="0" err="1">
                          <a:effectLst/>
                        </a:rPr>
                        <a:t>idejami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načrti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za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spremembo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prostora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izdelavo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izdelka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osvežitev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stopnišča</a:t>
                      </a:r>
                      <a:r>
                        <a:rPr lang="en-US" sz="1600" dirty="0">
                          <a:effectLst/>
                        </a:rPr>
                        <a:t> .... </a:t>
                      </a:r>
                      <a:endParaRPr lang="sl-SI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Plakate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opremijo</a:t>
                      </a:r>
                      <a:r>
                        <a:rPr lang="en-US" sz="1600" dirty="0">
                          <a:effectLst/>
                        </a:rPr>
                        <a:t> z </a:t>
                      </a:r>
                      <a:r>
                        <a:rPr lang="en-US" sz="1600" dirty="0" err="1">
                          <a:effectLst/>
                        </a:rPr>
                        <a:t>imeni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avtorjev</a:t>
                      </a:r>
                      <a:r>
                        <a:rPr lang="en-US" sz="1600" dirty="0">
                          <a:effectLst/>
                        </a:rPr>
                        <a:t> in </a:t>
                      </a:r>
                      <a:r>
                        <a:rPr lang="en-US" sz="1600" dirty="0" err="1">
                          <a:effectLst/>
                        </a:rPr>
                        <a:t>razredom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Plakate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končanem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delu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oddate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l-SI" sz="1600" dirty="0" smtClean="0">
                          <a:effectLst/>
                        </a:rPr>
                        <a:t>učiteljici </a:t>
                      </a:r>
                      <a:r>
                        <a:rPr lang="en-US" sz="1600" dirty="0" err="1" smtClean="0">
                          <a:effectLst/>
                        </a:rPr>
                        <a:t>Mojci</a:t>
                      </a:r>
                      <a:r>
                        <a:rPr lang="en-US" sz="1600" dirty="0" smtClean="0">
                          <a:effectLst/>
                        </a:rPr>
                        <a:t> Andrej</a:t>
                      </a:r>
                      <a:r>
                        <a:rPr lang="sl-SI" sz="1600" dirty="0" smtClean="0">
                          <a:effectLst/>
                        </a:rPr>
                        <a:t>.</a:t>
                      </a:r>
                      <a:endParaRPr lang="sl-SI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Učitelj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pri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katerem</a:t>
                      </a:r>
                      <a:r>
                        <a:rPr lang="en-US" sz="1600" dirty="0">
                          <a:effectLst/>
                        </a:rPr>
                        <a:t> so </a:t>
                      </a:r>
                      <a:r>
                        <a:rPr lang="en-US" sz="1600" dirty="0" err="1" smtClean="0">
                          <a:effectLst/>
                        </a:rPr>
                        <a:t>učenci</a:t>
                      </a:r>
                      <a:r>
                        <a:rPr lang="sl-SI" sz="1600" dirty="0" smtClean="0">
                          <a:effectLst/>
                        </a:rPr>
                        <a:t>.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extLst>
                  <a:ext uri="{0D108BD9-81ED-4DB2-BD59-A6C34878D82A}">
                    <a16:rowId xmlns:a16="http://schemas.microsoft.com/office/drawing/2014/main" val="355028187"/>
                  </a:ext>
                </a:extLst>
              </a:tr>
              <a:tr h="1778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12.30 – 12.50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Učenci gredo v </a:t>
                      </a:r>
                      <a:r>
                        <a:rPr lang="sl-SI" sz="1600" dirty="0" smtClean="0">
                          <a:effectLst/>
                        </a:rPr>
                        <a:t>svojo matično učilnico.</a:t>
                      </a:r>
                      <a:endParaRPr lang="sl-SI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SAMOVREDNOTENJE (delovni list 2): delovni list samovrednotenja oddate </a:t>
                      </a:r>
                      <a:r>
                        <a:rPr lang="sl-SI" sz="1600" dirty="0" smtClean="0">
                          <a:effectLst/>
                        </a:rPr>
                        <a:t>učiteljici Mojci </a:t>
                      </a:r>
                      <a:r>
                        <a:rPr lang="sl-SI" sz="1600" dirty="0">
                          <a:effectLst/>
                        </a:rPr>
                        <a:t>Andrej.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Razrednik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extLst>
                  <a:ext uri="{0D108BD9-81ED-4DB2-BD59-A6C34878D82A}">
                    <a16:rowId xmlns:a16="http://schemas.microsoft.com/office/drawing/2014/main" val="390047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274862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Uspešen dan vam želimo!</a:t>
            </a:r>
            <a:endParaRPr lang="sl-SI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3331153" y="4435365"/>
            <a:ext cx="10363826" cy="5381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2800" dirty="0" smtClean="0"/>
          </a:p>
          <a:p>
            <a:pPr marL="0" indent="0" algn="ctr">
              <a:buNone/>
            </a:pPr>
            <a:endParaRPr lang="sl-SI" sz="2800" dirty="0"/>
          </a:p>
          <a:p>
            <a:pPr marL="0" indent="0" algn="ctr">
              <a:buNone/>
            </a:pPr>
            <a:r>
              <a:rPr lang="sl-SI" sz="2800" dirty="0" smtClean="0"/>
              <a:t>                                     Tim Pogum</a:t>
            </a:r>
          </a:p>
          <a:p>
            <a:pPr marL="0" indent="0" algn="ctr">
              <a:buNone/>
            </a:pPr>
            <a:endParaRPr lang="sl-SI" sz="2800" dirty="0"/>
          </a:p>
          <a:p>
            <a:pPr marL="0" indent="0" algn="ctr">
              <a:buNone/>
            </a:pPr>
            <a:endParaRPr lang="sl-SI" sz="2800" dirty="0" smtClean="0"/>
          </a:p>
          <a:p>
            <a:pPr marL="0" indent="0" algn="ctr">
              <a:buNone/>
            </a:pPr>
            <a:endParaRPr lang="sl-SI" sz="2800" dirty="0"/>
          </a:p>
          <a:p>
            <a:pPr marL="0" indent="0" algn="ctr">
              <a:buNone/>
            </a:pPr>
            <a:r>
              <a:rPr lang="sl-SI" sz="2800" dirty="0" smtClean="0"/>
              <a:t>Tim pogum</a:t>
            </a:r>
            <a:endParaRPr lang="sl-SI" sz="2800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70" y="1513490"/>
            <a:ext cx="7061768" cy="459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44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Razlika: PODJETNOST in podjetništvo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b="1" dirty="0"/>
              <a:t>podjétnost  -i ž (ẹ́) </a:t>
            </a:r>
            <a:r>
              <a:rPr lang="sl-SI" b="1" i="1" dirty="0"/>
              <a:t>lastnost, značilnost podjetnega človeka:</a:t>
            </a:r>
            <a:r>
              <a:rPr lang="sl-SI" b="1" dirty="0"/>
              <a:t> </a:t>
            </a:r>
            <a:r>
              <a:rPr lang="sl-SI" b="1" dirty="0" smtClean="0"/>
              <a:t>iznajdljivost </a:t>
            </a:r>
            <a:r>
              <a:rPr lang="sl-SI" b="1" dirty="0"/>
              <a:t>in podjetnost mladega gospodarja / podjetnost v gospodarstvu /</a:t>
            </a:r>
            <a:r>
              <a:rPr lang="sl-SI" b="1" dirty="0" err="1"/>
              <a:t>ekspr</a:t>
            </a:r>
            <a:r>
              <a:rPr lang="sl-SI" b="1" dirty="0"/>
              <a:t>. osvajanja se je lotil z veliko </a:t>
            </a:r>
            <a:r>
              <a:rPr lang="sl-SI" b="1" dirty="0" smtClean="0"/>
              <a:t>podjetnostjo</a:t>
            </a:r>
          </a:p>
          <a:p>
            <a:endParaRPr lang="sl-SI" dirty="0"/>
          </a:p>
          <a:p>
            <a:r>
              <a:rPr lang="sl-SI" b="1" dirty="0"/>
              <a:t>podjétništvo  -a s (ẹ̑) </a:t>
            </a:r>
            <a:r>
              <a:rPr lang="sl-SI" b="1" i="1" dirty="0"/>
              <a:t>prizadevanje za dosego čim večjega finančnega uspeha ob tveganju:</a:t>
            </a:r>
            <a:r>
              <a:rPr lang="sl-SI" b="1" dirty="0"/>
              <a:t> braniti podjetništvo / privatno podjetništvo 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4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1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520498"/>
            <a:ext cx="8689976" cy="1715684"/>
          </a:xfrm>
        </p:spPr>
        <p:txBody>
          <a:bodyPr>
            <a:normAutofit/>
          </a:bodyPr>
          <a:lstStyle/>
          <a:p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3200" b="1" dirty="0" smtClean="0"/>
              <a:t>PROJEKT POGUM NA NAŠI ŠOLI: </a:t>
            </a:r>
            <a:br>
              <a:rPr lang="sl-SI" sz="3200" b="1" dirty="0" smtClean="0"/>
            </a:br>
            <a:r>
              <a:rPr lang="sl-SI" sz="3200" b="1" dirty="0" smtClean="0"/>
              <a:t>PROSTORI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012" y="2618232"/>
            <a:ext cx="8689976" cy="3908692"/>
          </a:xfrm>
          <a:noFill/>
        </p:spPr>
        <p:txBody>
          <a:bodyPr>
            <a:normAutofit/>
          </a:bodyPr>
          <a:lstStyle/>
          <a:p>
            <a:pPr algn="l"/>
            <a:endParaRPr lang="sl-SI" b="1" dirty="0" smtClean="0">
              <a:solidFill>
                <a:schemeClr val="tx1"/>
              </a:solidFill>
            </a:endParaRPr>
          </a:p>
          <a:p>
            <a:r>
              <a:rPr lang="sl-SI" sz="3000" b="1" dirty="0">
                <a:solidFill>
                  <a:schemeClr val="tx1"/>
                </a:solidFill>
              </a:rPr>
              <a:t>Iz ustvarjalnih KOTIČKOV PO ČUTNI POTI DO UČILNICE V </a:t>
            </a:r>
            <a:r>
              <a:rPr lang="sl-SI" sz="3000" b="1" dirty="0" smtClean="0">
                <a:solidFill>
                  <a:schemeClr val="tx1"/>
                </a:solidFill>
              </a:rPr>
              <a:t>NARAVI</a:t>
            </a:r>
          </a:p>
          <a:p>
            <a:pPr algn="l"/>
            <a:r>
              <a:rPr lang="sl-SI" b="1" dirty="0" smtClean="0">
                <a:solidFill>
                  <a:schemeClr val="tx1"/>
                </a:solidFill>
              </a:rPr>
              <a:t>IZZIV</a:t>
            </a:r>
            <a:r>
              <a:rPr lang="sl-SI" dirty="0" smtClean="0">
                <a:solidFill>
                  <a:schemeClr val="tx1"/>
                </a:solidFill>
              </a:rPr>
              <a:t>: Preurediti šolske prostore</a:t>
            </a:r>
          </a:p>
          <a:p>
            <a:pPr algn="l"/>
            <a:r>
              <a:rPr lang="sl-SI" b="1" dirty="0" smtClean="0">
                <a:solidFill>
                  <a:schemeClr val="tx1"/>
                </a:solidFill>
              </a:rPr>
              <a:t>Raziskovalno vprašanje</a:t>
            </a:r>
            <a:r>
              <a:rPr lang="sl-SI" dirty="0" smtClean="0">
                <a:solidFill>
                  <a:schemeClr val="tx1"/>
                </a:solidFill>
              </a:rPr>
              <a:t>: kako spremeniti kakovost prostora?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6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40525" y="788276"/>
            <a:ext cx="98481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U</a:t>
            </a:r>
            <a:r>
              <a:rPr lang="sl-SI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čenci bomo proučili </a:t>
            </a:r>
            <a:r>
              <a:rPr lang="sl-SI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možnosti ureditve hodnikov in notranjega dvorišča.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                      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Kako?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Izdelali bomo načrt (današnji tehniški dan),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uredili prostore (v tem šolskem letu).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l-SI" sz="2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Katere prostore?</a:t>
            </a:r>
            <a:endParaRPr lang="sl-SI" sz="24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Bralno-ustvarjalni kotički na hodnikih, šahovski kotiček;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Stopnišče in zidovi, učilnice …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u</a:t>
            </a:r>
            <a:r>
              <a:rPr lang="sl-SI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čilnica v naravi, čutna pot, trim steza …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4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v</a:t>
            </a:r>
            <a:r>
              <a:rPr lang="sl-SI" sz="2400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ečnamembnost</a:t>
            </a:r>
            <a:r>
              <a:rPr lang="sl-SI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notranjega dvorišča (kino, gledališče na prostem, odprta galerija – Forma Viva).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sl-SI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sl-SI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sl-SI" sz="240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Image result for gledaliÅ¡Äe na prostem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707" y="1238751"/>
            <a:ext cx="2580010" cy="332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77158" y="1002638"/>
            <a:ext cx="10174014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Učenci </a:t>
            </a:r>
            <a:r>
              <a:rPr lang="sl-SI" sz="24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bomo </a:t>
            </a:r>
            <a:r>
              <a:rPr lang="sl-SI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razvijali veščine podjetnosti, saj </a:t>
            </a:r>
            <a:r>
              <a:rPr lang="sl-SI" sz="24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bomo: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sl-SI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sami ustvarjali kreativne ideje za ureditev/izboljšanje kakovosti prostora, </a:t>
            </a:r>
            <a:endParaRPr lang="sl-SI" sz="240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iskali bomo </a:t>
            </a:r>
            <a:r>
              <a:rPr lang="sl-SI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poti </a:t>
            </a:r>
            <a:r>
              <a:rPr lang="sl-SI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uresničitve,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prevzemali </a:t>
            </a:r>
            <a:r>
              <a:rPr lang="sl-SI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odgovornost za skrb do prostora</a:t>
            </a:r>
            <a:r>
              <a:rPr lang="sl-SI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l-SI" sz="2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Zakaj bi vse to počeli?</a:t>
            </a:r>
          </a:p>
          <a:p>
            <a:pPr>
              <a:lnSpc>
                <a:spcPct val="115000"/>
              </a:lnSpc>
            </a:pPr>
            <a:r>
              <a:rPr lang="sl-SI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Spodbuden, urejen, na novo predelan </a:t>
            </a:r>
            <a:r>
              <a:rPr lang="sl-SI" sz="2400" dirty="0">
                <a:latin typeface="Arial Narrow" panose="020B0606020202030204" pitchFamily="34" charset="0"/>
              </a:rPr>
              <a:t>prostor ponuja </a:t>
            </a:r>
            <a:endParaRPr lang="sl-SI" sz="2400" dirty="0" smtClean="0">
              <a:latin typeface="Arial Narrow" panose="020B0606020202030204" pitchFamily="34" charset="0"/>
            </a:endParaRPr>
          </a:p>
          <a:p>
            <a:pPr>
              <a:lnSpc>
                <a:spcPct val="115000"/>
              </a:lnSpc>
            </a:pPr>
            <a:r>
              <a:rPr lang="sl-SI" sz="2400" dirty="0" smtClean="0">
                <a:latin typeface="Arial Narrow" panose="020B0606020202030204" pitchFamily="34" charset="0"/>
              </a:rPr>
              <a:t>mnoge nove </a:t>
            </a:r>
            <a:r>
              <a:rPr lang="sl-SI" sz="2400" dirty="0">
                <a:latin typeface="Arial Narrow" panose="020B0606020202030204" pitchFamily="34" charset="0"/>
              </a:rPr>
              <a:t>dejavnosti na šoli</a:t>
            </a:r>
            <a:r>
              <a:rPr lang="sl-SI" sz="2400" dirty="0" smtClean="0">
                <a:latin typeface="Arial Narrow" panose="020B0606020202030204" pitchFamily="34" charset="0"/>
              </a:rPr>
              <a:t>: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sl-SI" sz="2400" dirty="0">
              <a:latin typeface="Arial Narrow" panose="020B0606020202030204" pitchFamily="34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sl-SI" sz="2400" dirty="0" smtClean="0">
                <a:latin typeface="Arial Narrow" panose="020B0606020202030204" pitchFamily="34" charset="0"/>
              </a:rPr>
              <a:t> </a:t>
            </a:r>
            <a:r>
              <a:rPr lang="sl-SI" sz="2400" dirty="0">
                <a:latin typeface="Arial Narrow" panose="020B0606020202030204" pitchFamily="34" charset="0"/>
              </a:rPr>
              <a:t>branja, nastope, ustvarjanje in izvajanje </a:t>
            </a:r>
            <a:r>
              <a:rPr lang="sl-SI" sz="2400" dirty="0" smtClean="0">
                <a:latin typeface="Arial Narrow" panose="020B0606020202030204" pitchFamily="34" charset="0"/>
              </a:rPr>
              <a:t>predstav,          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sl-SI" sz="2400" dirty="0" smtClean="0">
                <a:latin typeface="Arial Narrow" panose="020B0606020202030204" pitchFamily="34" charset="0"/>
              </a:rPr>
              <a:t>šahovsko/drugo </a:t>
            </a:r>
            <a:r>
              <a:rPr lang="sl-SI" sz="2400" dirty="0">
                <a:latin typeface="Arial Narrow" panose="020B0606020202030204" pitchFamily="34" charset="0"/>
              </a:rPr>
              <a:t>tekmovanje, </a:t>
            </a:r>
            <a:r>
              <a:rPr lang="sl-SI" sz="2400" dirty="0" smtClean="0">
                <a:latin typeface="Arial Narrow" panose="020B0606020202030204" pitchFamily="34" charset="0"/>
              </a:rPr>
              <a:t>učenje s poslikav na zidovih;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sl-SI" sz="2400" dirty="0" smtClean="0">
                <a:latin typeface="Arial Narrow" panose="020B0606020202030204" pitchFamily="34" charset="0"/>
              </a:rPr>
              <a:t>učenje </a:t>
            </a:r>
            <a:r>
              <a:rPr lang="sl-SI" sz="2400" dirty="0">
                <a:latin typeface="Arial Narrow" panose="020B0606020202030204" pitchFamily="34" charset="0"/>
              </a:rPr>
              <a:t>na prostem (čutna pot, učilnica v </a:t>
            </a:r>
            <a:r>
              <a:rPr lang="sl-SI" sz="2400" dirty="0" smtClean="0">
                <a:latin typeface="Arial Narrow" panose="020B0606020202030204" pitchFamily="34" charset="0"/>
              </a:rPr>
              <a:t>naravi, opremljena trim steza). </a:t>
            </a:r>
            <a:endParaRPr lang="sl-SI" sz="2400" dirty="0">
              <a:latin typeface="Arial Narrow" panose="020B0606020202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l-SI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124" y="2417379"/>
            <a:ext cx="4644340" cy="26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150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869525" y="1124607"/>
            <a:ext cx="9712875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8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NAČELA</a:t>
            </a: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ki jim sledimo: </a:t>
            </a: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Načelo vključevanja šole v okolje.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Načelo </a:t>
            </a: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globalne odgovornosti.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Načelo povezovanja gospodarskih, </a:t>
            </a:r>
            <a:endParaRPr lang="sl-SI" sz="2800" dirty="0" smtClean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družbenih </a:t>
            </a: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sl-SI" sz="28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okoljskih</a:t>
            </a: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ciljev.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Načelo trajnostnega razvoja in </a:t>
            </a:r>
            <a:endParaRPr lang="sl-SI" sz="2800" dirty="0" smtClean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samooskrbe</a:t>
            </a: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Načelo </a:t>
            </a: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odkrivanja priložnosti.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Načelo vsestranske uporabnosti.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Načelo razumevanja kulture prostora.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959" y="2280745"/>
            <a:ext cx="3813441" cy="381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208689" y="1018773"/>
            <a:ext cx="10047889" cy="384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8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SMERNICE</a:t>
            </a:r>
            <a:r>
              <a:rPr lang="sl-SI" sz="2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IDEJE:</a:t>
            </a: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preučitev </a:t>
            </a: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možnosti nove uporabe </a:t>
            </a: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zapostavljenih prostorov in njihovo ureditev.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„</a:t>
            </a:r>
            <a:r>
              <a:rPr lang="sl-SI" sz="28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Prostor </a:t>
            </a:r>
            <a:r>
              <a:rPr lang="sl-SI" sz="28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vpliva na nas in mi vplivamo na </a:t>
            </a:r>
            <a:r>
              <a:rPr lang="sl-SI" sz="28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prostor</a:t>
            </a:r>
            <a:r>
              <a:rPr lang="sl-SI" sz="2800" i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sl-SI" sz="28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800" i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praktično </a:t>
            </a: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teoretično </a:t>
            </a: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PREVERJANJE trditve </a:t>
            </a: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ureditvijo prostorov šole</a:t>
            </a: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5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1030014" y="1386197"/>
            <a:ext cx="1026860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l-SI" sz="32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Vpliv </a:t>
            </a: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prostora na </a:t>
            </a: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učence in učitelje </a:t>
            </a: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realno preverjanje vpliva in pomena barv in opreme šolskih prostorov na uporabnike </a:t>
            </a: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skupna diskusija in odločitev za izbrano </a:t>
            </a: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rešitev.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sl-SI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l-SI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Preoblikovanje </a:t>
            </a: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popestritev obstoječih </a:t>
            </a:r>
            <a:r>
              <a:rPr lang="sl-SI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prostorov.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sl-SI" sz="2800" dirty="0" smtClean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03" y="3953020"/>
            <a:ext cx="3093332" cy="276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70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394516" y="1394759"/>
            <a:ext cx="828551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sl-SI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sl-SI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l-SI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Urejanje prostora z novimi (sodobnimi)/odpadnimi materiali.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mage result for gledaliÅ¡Äe na prostem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16" y="2115208"/>
            <a:ext cx="7076965" cy="39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78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296</TotalTime>
  <Words>577</Words>
  <Application>Microsoft Office PowerPoint</Application>
  <PresentationFormat>Širokozaslonsko</PresentationFormat>
  <Paragraphs>139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Courier New</vt:lpstr>
      <vt:lpstr>Times New Roman</vt:lpstr>
      <vt:lpstr>Tw Cen MT</vt:lpstr>
      <vt:lpstr>Wingdings</vt:lpstr>
      <vt:lpstr>Kapljica</vt:lpstr>
      <vt:lpstr>POGUM</vt:lpstr>
      <vt:lpstr>Razlika: PODJETNOST in podjetništvo</vt:lpstr>
      <vt:lpstr> PROJEKT POGUM NA NAŠI ŠOLI:  PROSTORI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1. Kje je moje močno področje?  Razmišljam o sebi </vt:lpstr>
      <vt:lpstr>PowerPointova predstavitev</vt:lpstr>
      <vt:lpstr>Program današnjega dne</vt:lpstr>
      <vt:lpstr>PowerPointova predstavitev</vt:lpstr>
      <vt:lpstr>Uspešen dan vam želimo!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 ustvarjalnih KOTIČKOV PO ČUTNI POTI DO UČILNICE V NARAVI</dc:title>
  <dc:creator>Mojca</dc:creator>
  <cp:lastModifiedBy>Mojca Andrej</cp:lastModifiedBy>
  <cp:revision>38</cp:revision>
  <dcterms:created xsi:type="dcterms:W3CDTF">2018-06-27T17:30:23Z</dcterms:created>
  <dcterms:modified xsi:type="dcterms:W3CDTF">2018-09-28T08:28:48Z</dcterms:modified>
</cp:coreProperties>
</file>