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ivzeti razdelek" id="{5A14B2AE-12D8-4A52-87FD-1E0F05C1BDC1}">
          <p14:sldIdLst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87" autoAdjust="0"/>
    <p:restoredTop sz="94660" autoAdjust="0"/>
  </p:normalViewPr>
  <p:slideViewPr>
    <p:cSldViewPr snapToGrid="0">
      <p:cViewPr varScale="1">
        <p:scale>
          <a:sx n="88" d="100"/>
          <a:sy n="88" d="100"/>
        </p:scale>
        <p:origin x="1795" y="1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63152" y="340391"/>
            <a:ext cx="5385585" cy="1277937"/>
          </a:xfrm>
        </p:spPr>
        <p:txBody>
          <a:bodyPr anchor="ctr">
            <a:normAutofit/>
          </a:bodyPr>
          <a:lstStyle>
            <a:lvl1pPr algn="l">
              <a:defRPr sz="36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690" y="5569889"/>
            <a:ext cx="2311400" cy="11760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173" y="2532189"/>
            <a:ext cx="10109770" cy="2888504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6236417" y="1366750"/>
            <a:ext cx="19212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www.eu-skladi.si</a:t>
            </a:r>
          </a:p>
        </p:txBody>
      </p:sp>
    </p:spTree>
    <p:extLst>
      <p:ext uri="{BB962C8B-B14F-4D97-AF65-F5344CB8AC3E}">
        <p14:creationId xmlns:p14="http://schemas.microsoft.com/office/powerpoint/2010/main" val="56390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4255" y="129199"/>
            <a:ext cx="2987109" cy="25556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482" y="777874"/>
            <a:ext cx="736637" cy="500063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55055" y="482886"/>
            <a:ext cx="6749871" cy="1079304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55054" y="2075380"/>
            <a:ext cx="7099193" cy="431514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content</a:t>
            </a:r>
          </a:p>
        </p:txBody>
      </p:sp>
    </p:spTree>
    <p:extLst>
      <p:ext uri="{BB962C8B-B14F-4D97-AF65-F5344CB8AC3E}">
        <p14:creationId xmlns:p14="http://schemas.microsoft.com/office/powerpoint/2010/main" val="192820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j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596" y="-111920"/>
            <a:ext cx="2717083" cy="21404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482" y="777874"/>
            <a:ext cx="736637" cy="500063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55055" y="482886"/>
            <a:ext cx="6934806" cy="1079304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55054" y="2075380"/>
            <a:ext cx="7099193" cy="431514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content</a:t>
            </a:r>
          </a:p>
        </p:txBody>
      </p:sp>
    </p:spTree>
    <p:extLst>
      <p:ext uri="{BB962C8B-B14F-4D97-AF65-F5344CB8AC3E}">
        <p14:creationId xmlns:p14="http://schemas.microsoft.com/office/powerpoint/2010/main" val="153296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mele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245" y="181521"/>
            <a:ext cx="2497397" cy="19935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482" y="777874"/>
            <a:ext cx="736637" cy="500063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55055" y="482886"/>
            <a:ext cx="6544388" cy="1079304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55054" y="2075380"/>
            <a:ext cx="7099193" cy="431514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content</a:t>
            </a:r>
          </a:p>
        </p:txBody>
      </p:sp>
    </p:spTree>
    <p:extLst>
      <p:ext uri="{BB962C8B-B14F-4D97-AF65-F5344CB8AC3E}">
        <p14:creationId xmlns:p14="http://schemas.microsoft.com/office/powerpoint/2010/main" val="128189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00076" y="2323303"/>
            <a:ext cx="7984947" cy="1277937"/>
          </a:xfrm>
        </p:spPr>
        <p:txBody>
          <a:bodyPr anchor="ctr">
            <a:normAutofit/>
          </a:bodyPr>
          <a:lstStyle>
            <a:lvl1pPr algn="ctr">
              <a:defRPr sz="28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690" y="5569889"/>
            <a:ext cx="2311400" cy="117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1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8420598" y="-12700"/>
            <a:ext cx="1787100" cy="2806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482" y="777874"/>
            <a:ext cx="736637" cy="500063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55055" y="482886"/>
            <a:ext cx="7099192" cy="1079304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55054" y="2075380"/>
            <a:ext cx="7099193" cy="431514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content</a:t>
            </a:r>
          </a:p>
        </p:txBody>
      </p:sp>
    </p:spTree>
    <p:extLst>
      <p:ext uri="{BB962C8B-B14F-4D97-AF65-F5344CB8AC3E}">
        <p14:creationId xmlns:p14="http://schemas.microsoft.com/office/powerpoint/2010/main" val="216051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0956" y="53975"/>
            <a:ext cx="3801204" cy="23939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482" y="777874"/>
            <a:ext cx="736637" cy="500063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55056" y="482886"/>
            <a:ext cx="6719048" cy="1079304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55054" y="2075380"/>
            <a:ext cx="7099193" cy="431514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content</a:t>
            </a:r>
          </a:p>
        </p:txBody>
      </p:sp>
    </p:spTree>
    <p:extLst>
      <p:ext uri="{BB962C8B-B14F-4D97-AF65-F5344CB8AC3E}">
        <p14:creationId xmlns:p14="http://schemas.microsoft.com/office/powerpoint/2010/main" val="188394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p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065" y="38109"/>
            <a:ext cx="4879775" cy="24585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482" y="777874"/>
            <a:ext cx="736637" cy="500063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55055" y="482886"/>
            <a:ext cx="6544388" cy="1079304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55054" y="2075380"/>
            <a:ext cx="7099193" cy="431514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content</a:t>
            </a:r>
          </a:p>
        </p:txBody>
      </p:sp>
    </p:spTree>
    <p:extLst>
      <p:ext uri="{BB962C8B-B14F-4D97-AF65-F5344CB8AC3E}">
        <p14:creationId xmlns:p14="http://schemas.microsoft.com/office/powerpoint/2010/main" val="206645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l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7799441" y="73042"/>
            <a:ext cx="2367744" cy="25320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482" y="777874"/>
            <a:ext cx="736637" cy="500063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55055" y="482886"/>
            <a:ext cx="7058096" cy="1079304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55054" y="2075380"/>
            <a:ext cx="7099193" cy="431514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content</a:t>
            </a:r>
          </a:p>
        </p:txBody>
      </p:sp>
    </p:spTree>
    <p:extLst>
      <p:ext uri="{BB962C8B-B14F-4D97-AF65-F5344CB8AC3E}">
        <p14:creationId xmlns:p14="http://schemas.microsoft.com/office/powerpoint/2010/main" val="199111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veska rib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98914">
            <a:off x="7043882" y="421051"/>
            <a:ext cx="3142407" cy="16588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482" y="777874"/>
            <a:ext cx="736637" cy="500063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55055" y="482886"/>
            <a:ext cx="6431372" cy="1079304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55054" y="2075380"/>
            <a:ext cx="7099193" cy="431514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content</a:t>
            </a:r>
          </a:p>
        </p:txBody>
      </p:sp>
    </p:spTree>
    <p:extLst>
      <p:ext uri="{BB962C8B-B14F-4D97-AF65-F5344CB8AC3E}">
        <p14:creationId xmlns:p14="http://schemas.microsoft.com/office/powerpoint/2010/main" val="196532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7705423" y="190519"/>
            <a:ext cx="2381402" cy="21411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482" y="777874"/>
            <a:ext cx="736637" cy="500063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55055" y="482886"/>
            <a:ext cx="7099192" cy="1079304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55054" y="2075380"/>
            <a:ext cx="7099193" cy="431514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content</a:t>
            </a:r>
          </a:p>
        </p:txBody>
      </p:sp>
    </p:spTree>
    <p:extLst>
      <p:ext uri="{BB962C8B-B14F-4D97-AF65-F5344CB8AC3E}">
        <p14:creationId xmlns:p14="http://schemas.microsoft.com/office/powerpoint/2010/main" val="330401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ngu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6194" y="-520699"/>
            <a:ext cx="3032662" cy="30173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482" y="777874"/>
            <a:ext cx="736637" cy="500063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55055" y="482886"/>
            <a:ext cx="7016999" cy="1079304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55054" y="2075380"/>
            <a:ext cx="7099193" cy="431514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content</a:t>
            </a:r>
          </a:p>
        </p:txBody>
      </p:sp>
    </p:spTree>
    <p:extLst>
      <p:ext uri="{BB962C8B-B14F-4D97-AF65-F5344CB8AC3E}">
        <p14:creationId xmlns:p14="http://schemas.microsoft.com/office/powerpoint/2010/main" val="92939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ravl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7700851" y="-413222"/>
            <a:ext cx="2241589" cy="27647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482" y="777874"/>
            <a:ext cx="736637" cy="500063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55055" y="482886"/>
            <a:ext cx="6826195" cy="1079304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55054" y="2075380"/>
            <a:ext cx="7099193" cy="431514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content</a:t>
            </a:r>
          </a:p>
        </p:txBody>
      </p:sp>
    </p:spTree>
    <p:extLst>
      <p:ext uri="{BB962C8B-B14F-4D97-AF65-F5344CB8AC3E}">
        <p14:creationId xmlns:p14="http://schemas.microsoft.com/office/powerpoint/2010/main" val="261100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FAA43-227E-4F11-92D3-0B5ECCA277CE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3D1D6-B1F3-4478-9636-E4F676B80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603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Naslov 5"/>
          <p:cNvSpPr>
            <a:spLocks noGrp="1"/>
          </p:cNvSpPr>
          <p:nvPr>
            <p:ph type="ctrTitle"/>
          </p:nvPr>
        </p:nvSpPr>
        <p:spPr>
          <a:xfrm>
            <a:off x="579526" y="660757"/>
            <a:ext cx="7984947" cy="1576752"/>
          </a:xfrm>
        </p:spPr>
        <p:txBody>
          <a:bodyPr>
            <a:normAutofit/>
          </a:bodyPr>
          <a:lstStyle/>
          <a:p>
            <a:r>
              <a:rPr lang="sl-SI" sz="2400" dirty="0"/>
              <a:t>Krepitev kompetence podjetnosti in spodbujanje prožnega prehajanja med izobraževanjem in okoljem v osnovnih šolah </a:t>
            </a:r>
          </a:p>
        </p:txBody>
      </p:sp>
    </p:spTree>
    <p:extLst>
      <p:ext uri="{BB962C8B-B14F-4D97-AF65-F5344CB8AC3E}">
        <p14:creationId xmlns:p14="http://schemas.microsoft.com/office/powerpoint/2010/main" val="98967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besedila 1"/>
          <p:cNvSpPr>
            <a:spLocks noGrp="1"/>
          </p:cNvSpPr>
          <p:nvPr>
            <p:ph type="body" sz="quarter" idx="10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sl-SI" dirty="0" smtClean="0"/>
              <a:t>Vem, kdo sem …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5054" y="2075380"/>
            <a:ext cx="8000368" cy="464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1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besedila 1"/>
          <p:cNvSpPr>
            <a:spLocks noGrp="1"/>
          </p:cNvSpPr>
          <p:nvPr>
            <p:ph type="body" sz="quarter" idx="10"/>
          </p:nvPr>
        </p:nvSpPr>
        <p:spPr>
          <a:xfrm>
            <a:off x="555055" y="482886"/>
            <a:ext cx="7099192" cy="889590"/>
          </a:xfrm>
        </p:spPr>
        <p:txBody>
          <a:bodyPr/>
          <a:lstStyle/>
          <a:p>
            <a:r>
              <a:rPr lang="sl-SI" dirty="0" smtClean="0"/>
              <a:t>Kaj mi pove beseda </a:t>
            </a:r>
            <a:r>
              <a:rPr lang="sl-SI" i="1" dirty="0" smtClean="0"/>
              <a:t>pogum</a:t>
            </a:r>
            <a:r>
              <a:rPr lang="sl-SI" dirty="0" smtClean="0"/>
              <a:t>?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54" y="1282262"/>
            <a:ext cx="7099193" cy="259605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54" y="4109545"/>
            <a:ext cx="7099193" cy="274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2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besedila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1"/>
          </p:nvPr>
        </p:nvSpPr>
        <p:spPr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/>
          <a:lstStyle/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5931" y="663205"/>
            <a:ext cx="6011917" cy="565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3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besedila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l-SI" dirty="0"/>
              <a:t>Razredna stopnja </a:t>
            </a:r>
          </a:p>
          <a:p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1"/>
          </p:nvPr>
        </p:nvSpPr>
        <p:spPr>
          <a:xfrm>
            <a:off x="336331" y="1145628"/>
            <a:ext cx="7588469" cy="5244897"/>
          </a:xfrm>
        </p:spPr>
        <p:txBody>
          <a:bodyPr/>
          <a:lstStyle/>
          <a:p>
            <a:pPr lvl="0"/>
            <a:r>
              <a:rPr lang="sl-SI" dirty="0"/>
              <a:t>p</a:t>
            </a:r>
            <a:r>
              <a:rPr lang="sl-SI" dirty="0" smtClean="0"/>
              <a:t>ravljična </a:t>
            </a:r>
            <a:r>
              <a:rPr lang="sl-SI" dirty="0" smtClean="0"/>
              <a:t>pot            </a:t>
            </a:r>
            <a:r>
              <a:rPr lang="sl-SI" dirty="0" smtClean="0"/>
              <a:t>         čutna </a:t>
            </a:r>
            <a:r>
              <a:rPr lang="sl-SI" dirty="0" smtClean="0"/>
              <a:t>pot                  </a:t>
            </a:r>
            <a:r>
              <a:rPr lang="sl-SI" dirty="0" smtClean="0"/>
              <a:t>                  učilnica </a:t>
            </a:r>
            <a:r>
              <a:rPr lang="sl-SI" dirty="0"/>
              <a:t>v naravi</a:t>
            </a:r>
          </a:p>
          <a:p>
            <a:pPr lvl="0"/>
            <a:r>
              <a:rPr lang="sl-SI" dirty="0"/>
              <a:t>i</a:t>
            </a:r>
            <a:r>
              <a:rPr lang="sl-SI" dirty="0" smtClean="0"/>
              <a:t>gre </a:t>
            </a:r>
            <a:r>
              <a:rPr lang="sl-SI" dirty="0"/>
              <a:t>na </a:t>
            </a:r>
            <a:r>
              <a:rPr lang="sl-SI" dirty="0" smtClean="0"/>
              <a:t>tleh           </a:t>
            </a:r>
            <a:r>
              <a:rPr lang="sl-SI" dirty="0" smtClean="0"/>
              <a:t>krmilnice </a:t>
            </a:r>
            <a:r>
              <a:rPr lang="sl-SI" dirty="0"/>
              <a:t>za </a:t>
            </a:r>
            <a:r>
              <a:rPr lang="sl-SI" dirty="0" smtClean="0"/>
              <a:t>ptice                               </a:t>
            </a:r>
            <a:r>
              <a:rPr lang="sl-SI" dirty="0" smtClean="0"/>
              <a:t>letni </a:t>
            </a:r>
            <a:r>
              <a:rPr lang="sl-SI" dirty="0" smtClean="0"/>
              <a:t>kino</a:t>
            </a:r>
          </a:p>
          <a:p>
            <a:pPr lvl="0"/>
            <a:endParaRPr lang="sl-SI" dirty="0"/>
          </a:p>
          <a:p>
            <a:pPr lvl="0"/>
            <a:endParaRPr lang="sl-SI" dirty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31" y="2193269"/>
            <a:ext cx="3258207" cy="216403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50371" y="2041633"/>
            <a:ext cx="3310759" cy="246730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30374" y="2609831"/>
            <a:ext cx="5738288" cy="419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2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besedila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2758" y="1054063"/>
            <a:ext cx="4569417" cy="342706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77988" y="1757215"/>
            <a:ext cx="5559972" cy="370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besedila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3" y="381000"/>
            <a:ext cx="4788776" cy="319251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85" y="2929523"/>
            <a:ext cx="5892715" cy="392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besedila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l-SI" dirty="0" smtClean="0"/>
              <a:t>Predmetna stopnja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1"/>
          </p:nvPr>
        </p:nvSpPr>
        <p:spPr>
          <a:xfrm>
            <a:off x="555054" y="1562190"/>
            <a:ext cx="8115980" cy="4828335"/>
          </a:xfrm>
        </p:spPr>
        <p:txBody>
          <a:bodyPr/>
          <a:lstStyle/>
          <a:p>
            <a:pPr lvl="0"/>
            <a:r>
              <a:rPr lang="sl-SI" dirty="0"/>
              <a:t>č</a:t>
            </a:r>
            <a:r>
              <a:rPr lang="sl-SI" dirty="0" smtClean="0"/>
              <a:t>asovni </a:t>
            </a:r>
            <a:r>
              <a:rPr lang="sl-SI" dirty="0"/>
              <a:t>trak na </a:t>
            </a:r>
            <a:r>
              <a:rPr lang="sl-SI" dirty="0" smtClean="0"/>
              <a:t>stopnišču</a:t>
            </a:r>
            <a:r>
              <a:rPr lang="sl-SI" dirty="0"/>
              <a:t> </a:t>
            </a:r>
            <a:r>
              <a:rPr lang="sl-SI" dirty="0" smtClean="0"/>
              <a:t>                p</a:t>
            </a:r>
            <a:r>
              <a:rPr lang="sl-SI" dirty="0" smtClean="0"/>
              <a:t>osodobitev bralno-ustvarjalnih kotičkov                        </a:t>
            </a:r>
            <a:endParaRPr lang="sl-SI" dirty="0"/>
          </a:p>
          <a:p>
            <a:pPr lvl="0"/>
            <a:r>
              <a:rPr lang="sl-SI" dirty="0" smtClean="0"/>
              <a:t>     izdelava </a:t>
            </a:r>
            <a:r>
              <a:rPr lang="sl-SI" dirty="0"/>
              <a:t>košev za </a:t>
            </a:r>
            <a:r>
              <a:rPr lang="sl-SI" dirty="0"/>
              <a:t>dvorišče </a:t>
            </a:r>
            <a:r>
              <a:rPr lang="sl-SI" dirty="0" smtClean="0"/>
              <a:t>          obogatitev </a:t>
            </a:r>
            <a:r>
              <a:rPr lang="sl-SI" dirty="0"/>
              <a:t>trim </a:t>
            </a:r>
            <a:r>
              <a:rPr lang="sl-SI" dirty="0" smtClean="0"/>
              <a:t>steze</a:t>
            </a:r>
            <a:endParaRPr lang="sl-SI" dirty="0"/>
          </a:p>
          <a:p>
            <a:r>
              <a:rPr lang="sl-SI" dirty="0"/>
              <a:t>u</a:t>
            </a:r>
            <a:r>
              <a:rPr lang="sl-SI" dirty="0" smtClean="0"/>
              <a:t>reditev </a:t>
            </a:r>
            <a:r>
              <a:rPr lang="sl-SI" dirty="0" smtClean="0"/>
              <a:t>vrta                  </a:t>
            </a:r>
            <a:r>
              <a:rPr lang="sl-SI" dirty="0" smtClean="0"/>
              <a:t>            </a:t>
            </a:r>
            <a:r>
              <a:rPr lang="sl-SI" dirty="0"/>
              <a:t>o</a:t>
            </a:r>
            <a:r>
              <a:rPr lang="sl-SI" dirty="0" smtClean="0"/>
              <a:t>zelenitev </a:t>
            </a:r>
            <a:r>
              <a:rPr lang="sl-SI" dirty="0" smtClean="0"/>
              <a:t>ograje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856" y="3115416"/>
            <a:ext cx="4193627" cy="278531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31176" y="3101302"/>
            <a:ext cx="4142499" cy="201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besedila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03834" cy="293588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607" y="737321"/>
            <a:ext cx="5135616" cy="342374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37" y="3637570"/>
            <a:ext cx="5885328" cy="286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5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besedila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54" y="376183"/>
            <a:ext cx="5341249" cy="277692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985" y="3340335"/>
            <a:ext cx="5871112" cy="305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1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besedila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4582510" cy="305500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06497" y="2459073"/>
            <a:ext cx="5381297" cy="358753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54" y="3854028"/>
            <a:ext cx="3804745" cy="253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0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grada besedila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sl-SI" dirty="0" smtClean="0"/>
              <a:t>OSNOVNA ŠOLA PREŽIHOVEGA VORANCA MARIBOR</a:t>
            </a:r>
            <a:endParaRPr lang="sl-SI" dirty="0"/>
          </a:p>
        </p:txBody>
      </p:sp>
      <p:sp>
        <p:nvSpPr>
          <p:cNvPr id="7" name="Ograda besedila 6"/>
          <p:cNvSpPr>
            <a:spLocks noGrp="1"/>
          </p:cNvSpPr>
          <p:nvPr>
            <p:ph type="body" sz="quarter" idx="11"/>
          </p:nvPr>
        </p:nvSpPr>
        <p:spPr>
          <a:xfrm>
            <a:off x="4717150" y="6300540"/>
            <a:ext cx="3370383" cy="2071270"/>
          </a:xfrm>
        </p:spPr>
        <p:txBody>
          <a:bodyPr>
            <a:normAutofit/>
          </a:bodyPr>
          <a:lstStyle/>
          <a:p>
            <a:endParaRPr lang="sl-SI" b="1" dirty="0" smtClean="0"/>
          </a:p>
          <a:p>
            <a:endParaRPr lang="sl-SI" b="1" dirty="0" smtClean="0"/>
          </a:p>
          <a:p>
            <a:endParaRPr lang="sl-SI" b="1" dirty="0"/>
          </a:p>
          <a:p>
            <a:endParaRPr lang="sl-SI" b="1" dirty="0" smtClean="0"/>
          </a:p>
        </p:txBody>
      </p:sp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26" y="1695822"/>
            <a:ext cx="6369949" cy="477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20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besedila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l-SI" dirty="0">
                <a:solidFill>
                  <a:srgbClr val="C00000"/>
                </a:solidFill>
              </a:rPr>
              <a:t>Razvijanje </a:t>
            </a:r>
            <a:r>
              <a:rPr lang="sl-SI" dirty="0" smtClean="0">
                <a:solidFill>
                  <a:srgbClr val="C00000"/>
                </a:solidFill>
              </a:rPr>
              <a:t>veščin</a:t>
            </a:r>
            <a:endParaRPr lang="sl-SI" dirty="0">
              <a:solidFill>
                <a:srgbClr val="C00000"/>
              </a:solidFill>
            </a:endParaRPr>
          </a:p>
          <a:p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1"/>
          </p:nvPr>
        </p:nvSpPr>
        <p:spPr>
          <a:xfrm>
            <a:off x="555055" y="1274807"/>
            <a:ext cx="4731048" cy="5040309"/>
          </a:xfrm>
        </p:spPr>
        <p:txBody>
          <a:bodyPr>
            <a:normAutofit/>
          </a:bodyPr>
          <a:lstStyle/>
          <a:p>
            <a:r>
              <a:rPr lang="sl-SI" b="1" dirty="0"/>
              <a:t> </a:t>
            </a:r>
            <a:endParaRPr lang="sl-SI" b="1" dirty="0" smtClean="0"/>
          </a:p>
          <a:p>
            <a:r>
              <a:rPr lang="sl-SI" b="1" dirty="0" smtClean="0">
                <a:solidFill>
                  <a:srgbClr val="7030A0"/>
                </a:solidFill>
              </a:rPr>
              <a:t>Ideje </a:t>
            </a:r>
            <a:r>
              <a:rPr lang="sl-SI" b="1" dirty="0">
                <a:solidFill>
                  <a:srgbClr val="7030A0"/>
                </a:solidFill>
              </a:rPr>
              <a:t>in priložnosti</a:t>
            </a:r>
            <a:r>
              <a:rPr lang="sl-SI" dirty="0"/>
              <a:t>: prepoznavanje degradiranih prostorov, nabor </a:t>
            </a:r>
            <a:r>
              <a:rPr lang="sl-SI" dirty="0" smtClean="0"/>
              <a:t>idej, ovrednotenje</a:t>
            </a:r>
            <a:r>
              <a:rPr lang="sl-SI" dirty="0"/>
              <a:t>, izkustveno učenje, etično in trajnostno mišljenje</a:t>
            </a:r>
            <a:r>
              <a:rPr lang="sl-SI" dirty="0" smtClean="0"/>
              <a:t>.</a:t>
            </a:r>
          </a:p>
          <a:p>
            <a:pPr algn="just"/>
            <a:endParaRPr lang="sl-SI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</a:rPr>
              <a:t>Viri</a:t>
            </a:r>
            <a:r>
              <a:rPr lang="sl-SI" dirty="0"/>
              <a:t>: motivacija, samoiniciativnost učenja, </a:t>
            </a:r>
            <a:r>
              <a:rPr lang="sl-SI" dirty="0" smtClean="0"/>
              <a:t>        </a:t>
            </a:r>
          </a:p>
          <a:p>
            <a:pPr algn="just"/>
            <a:r>
              <a:rPr lang="sl-SI" dirty="0" smtClean="0"/>
              <a:t>analiza</a:t>
            </a:r>
            <a:r>
              <a:rPr lang="sl-SI" dirty="0"/>
              <a:t>, kritično mišljenje, ovrednotenje</a:t>
            </a:r>
            <a:r>
              <a:rPr lang="sl-SI" dirty="0" smtClean="0"/>
              <a:t>.</a:t>
            </a:r>
          </a:p>
          <a:p>
            <a:pPr algn="just"/>
            <a:endParaRPr lang="sl-SI" b="1" dirty="0" smtClean="0">
              <a:solidFill>
                <a:srgbClr val="00B050"/>
              </a:solidFill>
            </a:endParaRPr>
          </a:p>
          <a:p>
            <a:pPr algn="just"/>
            <a:r>
              <a:rPr lang="sl-SI" b="1" dirty="0" smtClean="0">
                <a:solidFill>
                  <a:srgbClr val="00B050"/>
                </a:solidFill>
              </a:rPr>
              <a:t>Akcija</a:t>
            </a:r>
            <a:r>
              <a:rPr lang="sl-SI" dirty="0"/>
              <a:t>: planiranje, odločanje, timsko delo, </a:t>
            </a:r>
            <a:endParaRPr lang="sl-SI" dirty="0" smtClean="0"/>
          </a:p>
          <a:p>
            <a:pPr algn="just"/>
            <a:r>
              <a:rPr lang="sl-SI" dirty="0" smtClean="0"/>
              <a:t>samozavedanje</a:t>
            </a:r>
            <a:r>
              <a:rPr lang="sl-SI" dirty="0"/>
              <a:t>, zaznavanje in reševanje </a:t>
            </a:r>
            <a:endParaRPr lang="sl-SI" dirty="0" smtClean="0"/>
          </a:p>
          <a:p>
            <a:pPr algn="just"/>
            <a:r>
              <a:rPr lang="sl-SI" dirty="0" smtClean="0"/>
              <a:t>problemov</a:t>
            </a:r>
            <a:r>
              <a:rPr lang="sl-SI" dirty="0"/>
              <a:t>.</a:t>
            </a:r>
          </a:p>
          <a:p>
            <a:endParaRPr lang="sl-SI" dirty="0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517" y="2023185"/>
            <a:ext cx="3380974" cy="336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08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besedila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l-SI" dirty="0"/>
              <a:t>Evalvacija</a:t>
            </a:r>
          </a:p>
          <a:p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53" y="1959765"/>
            <a:ext cx="7099193" cy="4915041"/>
          </a:xfrm>
          <a:prstGeom prst="rect">
            <a:avLst/>
          </a:prstGeom>
        </p:spPr>
      </p:pic>
      <p:pic>
        <p:nvPicPr>
          <p:cNvPr id="5" name="Sola vprašanj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1164" y="11220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4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besedila 1"/>
          <p:cNvSpPr>
            <a:spLocks noGrp="1"/>
          </p:cNvSpPr>
          <p:nvPr>
            <p:ph type="body" sz="quarter" idx="10"/>
          </p:nvPr>
        </p:nvSpPr>
        <p:spPr>
          <a:xfrm>
            <a:off x="555055" y="482886"/>
            <a:ext cx="7099192" cy="1335404"/>
          </a:xfrm>
        </p:spPr>
        <p:txBody>
          <a:bodyPr>
            <a:normAutofit fontScale="70000" lnSpcReduction="20000"/>
          </a:bodyPr>
          <a:lstStyle/>
          <a:p>
            <a:endParaRPr lang="sl-SI" dirty="0" smtClean="0"/>
          </a:p>
          <a:p>
            <a:pPr algn="just"/>
            <a:r>
              <a:rPr lang="sl-SI" dirty="0" smtClean="0"/>
              <a:t>Uspelo </a:t>
            </a:r>
            <a:r>
              <a:rPr lang="sl-SI" dirty="0"/>
              <a:t>mi je: </a:t>
            </a:r>
            <a:r>
              <a:rPr lang="sl-SI" sz="2600" b="0" dirty="0"/>
              <a:t>kar smo pač delali, npr.: narediti načrt za izdelavo koša; dobiti nekaj dobrih idej; prebarvati zid in </a:t>
            </a:r>
            <a:r>
              <a:rPr lang="sl-SI" sz="2600" b="0" dirty="0" err="1"/>
              <a:t>Stelli</a:t>
            </a:r>
            <a:r>
              <a:rPr lang="sl-SI" sz="2600" b="0" dirty="0"/>
              <a:t> umazati hlače; pleskati deske in jih pripraviti na naslednji korak; narisati plan; narediti, kar sem si sam zadal ...</a:t>
            </a:r>
          </a:p>
          <a:p>
            <a:pPr algn="just"/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1"/>
          </p:nvPr>
        </p:nvSpPr>
        <p:spPr>
          <a:xfrm>
            <a:off x="555054" y="1818290"/>
            <a:ext cx="7099193" cy="45722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sl-SI" sz="2400" b="1" dirty="0" smtClean="0"/>
              <a:t>Užival </a:t>
            </a:r>
            <a:r>
              <a:rPr lang="sl-SI" sz="2400" b="1" dirty="0"/>
              <a:t>sem</a:t>
            </a:r>
            <a:r>
              <a:rPr lang="sl-SI" dirty="0"/>
              <a:t>: v vseh dejavnostih; ko smo naredili nekaj dobrega za šolo; v načrtovanju; v iskanju podatkov; v bralnem kotičku; v načrtovanju tlorisa igrišča; v risanju bralnega kotička; v iskanju idej, saj smo se s sošolci veliko smejali; pri risanju samega sebe ...</a:t>
            </a:r>
          </a:p>
          <a:p>
            <a:pPr algn="just"/>
            <a:r>
              <a:rPr lang="sl-SI" sz="2200" b="1" dirty="0" smtClean="0"/>
              <a:t>Težko </a:t>
            </a:r>
            <a:r>
              <a:rPr lang="sl-SI" sz="2200" b="1" dirty="0"/>
              <a:t>je bilo</a:t>
            </a:r>
            <a:r>
              <a:rPr lang="sl-SI" dirty="0"/>
              <a:t>: delo v skupinah; nič; ostati resen; najti dobre in zanimive ideje; ideje pretvoriti v dejavnosti, ki bi bile uresničljive; ko sem sestavljala čutno pot; ko sem dal izjavo; nič, saj smo si med seboj pomagali ...</a:t>
            </a:r>
          </a:p>
          <a:p>
            <a:pPr algn="just"/>
            <a:r>
              <a:rPr lang="sl-SI" sz="2200" b="1" dirty="0" smtClean="0"/>
              <a:t>Pogrešal </a:t>
            </a:r>
            <a:r>
              <a:rPr lang="sl-SI" sz="2200" b="1" dirty="0"/>
              <a:t>sem</a:t>
            </a:r>
            <a:r>
              <a:rPr lang="sl-SI" b="1" dirty="0"/>
              <a:t>:</a:t>
            </a:r>
            <a:r>
              <a:rPr lang="sl-SI" dirty="0"/>
              <a:t> nič; fizično delo; izdelovanje; </a:t>
            </a:r>
          </a:p>
          <a:p>
            <a:pPr algn="just"/>
            <a:r>
              <a:rPr lang="sl-SI" sz="2200" b="1" dirty="0" smtClean="0"/>
              <a:t>Rad </a:t>
            </a:r>
            <a:r>
              <a:rPr lang="sl-SI" sz="2200" b="1" dirty="0"/>
              <a:t>bi povedal</a:t>
            </a:r>
            <a:r>
              <a:rPr lang="sl-SI" dirty="0"/>
              <a:t>: da je bil tehnični dan odlično organiziran; da je bilo zanimivo; da mi je všeč, da smo tudi učenci vključeni v načrtovanje; da bi morali zunaj lepše narisati; da je bilo zabavno in bi lahko imeli še kakšen tak dan; da je bilo super; da smo se imeli fajn; da sem bil priden; komaj čakam na naslednji tak dan; da bi morali imeti več takšnih dni; bilo je zelo dobro; imel sem se lepo; da bi rad naredil še marsikaj; da bi dan moral trajati dlje ...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8554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besedila 1"/>
          <p:cNvSpPr>
            <a:spLocks noGrp="1"/>
          </p:cNvSpPr>
          <p:nvPr>
            <p:ph type="body" sz="quarter" idx="10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sl-SI" dirty="0" smtClean="0"/>
              <a:t>Načrti naprej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dirty="0"/>
              <a:t>Vsak učitelj z učenci do </a:t>
            </a:r>
            <a:r>
              <a:rPr lang="sl-SI" dirty="0" smtClean="0"/>
              <a:t>konca </a:t>
            </a:r>
            <a:r>
              <a:rPr lang="sl-SI" dirty="0"/>
              <a:t>šolskega leta </a:t>
            </a:r>
            <a:endParaRPr lang="sl-SI" dirty="0" smtClean="0"/>
          </a:p>
          <a:p>
            <a:r>
              <a:rPr lang="sl-SI" dirty="0" smtClean="0"/>
              <a:t>poskuša </a:t>
            </a:r>
            <a:r>
              <a:rPr lang="sl-SI" dirty="0"/>
              <a:t>izpeljati načrtovano.</a:t>
            </a:r>
          </a:p>
          <a:p>
            <a:endParaRPr lang="sl-SI" dirty="0" smtClean="0"/>
          </a:p>
          <a:p>
            <a:r>
              <a:rPr lang="sl-SI" dirty="0" smtClean="0"/>
              <a:t>V </a:t>
            </a:r>
            <a:r>
              <a:rPr lang="sl-SI" dirty="0"/>
              <a:t>drugem koraku bomo seveda načrtovali </a:t>
            </a:r>
            <a:endParaRPr lang="sl-SI" dirty="0" smtClean="0"/>
          </a:p>
          <a:p>
            <a:r>
              <a:rPr lang="sl-SI" dirty="0" smtClean="0"/>
              <a:t>sodelovanje </a:t>
            </a:r>
            <a:r>
              <a:rPr lang="sl-SI" dirty="0"/>
              <a:t>s starši in starimi starši, </a:t>
            </a:r>
            <a:endParaRPr lang="sl-SI" dirty="0" smtClean="0"/>
          </a:p>
          <a:p>
            <a:r>
              <a:rPr lang="sl-SI" dirty="0" smtClean="0"/>
              <a:t>z lokalno </a:t>
            </a:r>
            <a:r>
              <a:rPr lang="sl-SI" dirty="0"/>
              <a:t>skupnostjo, </a:t>
            </a:r>
            <a:r>
              <a:rPr lang="sl-SI" dirty="0" smtClean="0"/>
              <a:t>s srednjimi </a:t>
            </a:r>
            <a:r>
              <a:rPr lang="sl-SI" dirty="0"/>
              <a:t>šolami, </a:t>
            </a:r>
            <a:endParaRPr lang="sl-SI" dirty="0" smtClean="0"/>
          </a:p>
          <a:p>
            <a:r>
              <a:rPr lang="sl-SI" dirty="0" smtClean="0"/>
              <a:t>s </a:t>
            </a:r>
            <a:r>
              <a:rPr lang="sl-SI" dirty="0" err="1" smtClean="0"/>
              <a:t>konzorcijskimi</a:t>
            </a:r>
            <a:r>
              <a:rPr lang="sl-SI" dirty="0" smtClean="0"/>
              <a:t> partnerji …</a:t>
            </a:r>
          </a:p>
          <a:p>
            <a:endParaRPr lang="sl-SI" dirty="0"/>
          </a:p>
          <a:p>
            <a:r>
              <a:rPr lang="sl-SI" sz="2800" b="1" dirty="0" smtClean="0"/>
              <a:t>                    Zaupamo vase!</a:t>
            </a:r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99466" y="2864729"/>
            <a:ext cx="4736093" cy="315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4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besedila 1"/>
          <p:cNvSpPr>
            <a:spLocks noGrp="1"/>
          </p:cNvSpPr>
          <p:nvPr>
            <p:ph type="body" sz="quarter" idx="10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sl-SI" dirty="0" smtClean="0"/>
              <a:t>Vpliv našega dela na učence, učitelje, šolo …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i="1" dirty="0" smtClean="0"/>
              <a:t>Odpiramo prostor </a:t>
            </a:r>
            <a:r>
              <a:rPr lang="sl-SI" i="1" dirty="0"/>
              <a:t>novim </a:t>
            </a:r>
            <a:r>
              <a:rPr lang="sl-SI" i="1" dirty="0" smtClean="0"/>
              <a:t>stvarem</a:t>
            </a:r>
            <a:r>
              <a:rPr lang="sl-SI" i="1" dirty="0"/>
              <a:t>!</a:t>
            </a:r>
          </a:p>
          <a:p>
            <a:r>
              <a:rPr lang="sl-SI" b="1" dirty="0" smtClean="0"/>
              <a:t>Učenci</a:t>
            </a:r>
            <a:r>
              <a:rPr lang="sl-SI" dirty="0" smtClean="0"/>
              <a:t> </a:t>
            </a:r>
            <a:r>
              <a:rPr lang="sl-SI" dirty="0"/>
              <a:t>so radovedni, motivirani, nekateri </a:t>
            </a:r>
            <a:r>
              <a:rPr lang="sl-SI" dirty="0" smtClean="0"/>
              <a:t>začudeni</a:t>
            </a:r>
            <a:r>
              <a:rPr lang="sl-SI" dirty="0"/>
              <a:t>, da so vključeni v tako pomembno stvar kot je soodločanje o življenju in vedenju učencev in učiteljev na šoli. </a:t>
            </a:r>
            <a:endParaRPr lang="sl-SI" dirty="0" smtClean="0"/>
          </a:p>
          <a:p>
            <a:endParaRPr lang="sl-SI" dirty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382" y="3514435"/>
            <a:ext cx="4042166" cy="269477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36" y="3988527"/>
            <a:ext cx="3331030" cy="222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8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besedila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l-SI" sz="2400" dirty="0"/>
              <a:t>Učitelji </a:t>
            </a:r>
            <a:r>
              <a:rPr lang="sl-SI" sz="2400" b="0" dirty="0"/>
              <a:t>se </a:t>
            </a:r>
            <a:r>
              <a:rPr lang="sl-SI" sz="2400" b="0" dirty="0" smtClean="0"/>
              <a:t>veselimo </a:t>
            </a:r>
            <a:r>
              <a:rPr lang="sl-SI" sz="2400" b="0" dirty="0"/>
              <a:t>nadaljnjega dela, </a:t>
            </a:r>
            <a:r>
              <a:rPr lang="sl-SI" sz="2400" b="0" dirty="0" smtClean="0"/>
              <a:t>sprememb …</a:t>
            </a:r>
            <a:endParaRPr lang="sl-SI" sz="2400" b="0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1"/>
          </p:nvPr>
        </p:nvSpPr>
        <p:spPr>
          <a:xfrm>
            <a:off x="555054" y="1562189"/>
            <a:ext cx="7099193" cy="4828335"/>
          </a:xfrm>
        </p:spPr>
        <p:txBody>
          <a:bodyPr/>
          <a:lstStyle/>
          <a:p>
            <a:r>
              <a:rPr lang="sl-SI" dirty="0" smtClean="0"/>
              <a:t>Razvijamo </a:t>
            </a:r>
            <a:r>
              <a:rPr lang="sl-SI" dirty="0"/>
              <a:t>različne veščine, </a:t>
            </a:r>
            <a:r>
              <a:rPr lang="sl-SI" dirty="0" smtClean="0"/>
              <a:t>nismo </a:t>
            </a:r>
            <a:r>
              <a:rPr lang="sl-SI" dirty="0"/>
              <a:t>osredotočeni samo na svoje področje, morda </a:t>
            </a:r>
            <a:r>
              <a:rPr lang="sl-SI" dirty="0" smtClean="0"/>
              <a:t>najdemo </a:t>
            </a:r>
            <a:r>
              <a:rPr lang="sl-SI" dirty="0"/>
              <a:t>tudi pri sebi tisto, za kar </a:t>
            </a:r>
            <a:r>
              <a:rPr lang="sl-SI" dirty="0" smtClean="0"/>
              <a:t>smo </a:t>
            </a:r>
            <a:r>
              <a:rPr lang="sl-SI" dirty="0"/>
              <a:t>mislili, da </a:t>
            </a:r>
            <a:r>
              <a:rPr lang="sl-SI" dirty="0" smtClean="0"/>
              <a:t>nismo</a:t>
            </a:r>
            <a:r>
              <a:rPr lang="sl-SI" dirty="0"/>
              <a:t>. V prvi vrsti pa sodelovanje, timsko delo, prilagajanje, spodbujanje, motiviranje, zaupanje vase …</a:t>
            </a:r>
          </a:p>
          <a:p>
            <a:endParaRPr lang="sl-SI" dirty="0"/>
          </a:p>
          <a:p>
            <a:r>
              <a:rPr lang="sl-SI" b="1" i="1" dirty="0">
                <a:solidFill>
                  <a:srgbClr val="0070C0"/>
                </a:solidFill>
              </a:rPr>
              <a:t>Če mi daste nalogo, ki ji lahko podarim </a:t>
            </a:r>
            <a:endParaRPr lang="sl-SI" b="1" i="1" dirty="0" smtClean="0">
              <a:solidFill>
                <a:srgbClr val="0070C0"/>
              </a:solidFill>
            </a:endParaRPr>
          </a:p>
          <a:p>
            <a:r>
              <a:rPr lang="sl-SI" b="1" i="1" dirty="0" smtClean="0">
                <a:solidFill>
                  <a:srgbClr val="0070C0"/>
                </a:solidFill>
              </a:rPr>
              <a:t>nekaj </a:t>
            </a:r>
            <a:r>
              <a:rPr lang="sl-SI" b="1" i="1" dirty="0">
                <a:solidFill>
                  <a:srgbClr val="0070C0"/>
                </a:solidFill>
              </a:rPr>
              <a:t>svojega, ne bo več naloga; </a:t>
            </a:r>
            <a:endParaRPr lang="sl-SI" b="1" i="1" dirty="0" smtClean="0">
              <a:solidFill>
                <a:srgbClr val="0070C0"/>
              </a:solidFill>
            </a:endParaRPr>
          </a:p>
          <a:p>
            <a:r>
              <a:rPr lang="sl-SI" b="1" i="1" dirty="0" smtClean="0">
                <a:solidFill>
                  <a:srgbClr val="0070C0"/>
                </a:solidFill>
              </a:rPr>
              <a:t>bo </a:t>
            </a:r>
            <a:r>
              <a:rPr lang="sl-SI" b="1" i="1" dirty="0">
                <a:solidFill>
                  <a:srgbClr val="0070C0"/>
                </a:solidFill>
              </a:rPr>
              <a:t>veselje, bo umetnost.</a:t>
            </a:r>
          </a:p>
          <a:p>
            <a:endParaRPr lang="sl-SI" i="1" dirty="0" smtClean="0"/>
          </a:p>
          <a:p>
            <a:r>
              <a:rPr lang="sl-SI" i="1" dirty="0" err="1" smtClean="0"/>
              <a:t>Bliss</a:t>
            </a:r>
            <a:r>
              <a:rPr lang="sl-SI" i="1" dirty="0" smtClean="0"/>
              <a:t> </a:t>
            </a:r>
            <a:r>
              <a:rPr lang="sl-SI" i="1" dirty="0" err="1" smtClean="0"/>
              <a:t>Carman</a:t>
            </a:r>
            <a:endParaRPr lang="sl-SI" i="1" dirty="0" smtClean="0"/>
          </a:p>
          <a:p>
            <a:endParaRPr lang="sl-SI" i="1" dirty="0"/>
          </a:p>
          <a:p>
            <a:endParaRPr lang="sl-SI" i="1" dirty="0" smtClean="0"/>
          </a:p>
          <a:p>
            <a:r>
              <a:rPr lang="sl-SI" dirty="0" smtClean="0"/>
              <a:t>Tim Pogum </a:t>
            </a:r>
            <a:r>
              <a:rPr lang="sl-SI" dirty="0" err="1" smtClean="0"/>
              <a:t>Voranc</a:t>
            </a:r>
            <a:endParaRPr lang="sl-SI" dirty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281" y="3069022"/>
            <a:ext cx="3771703" cy="306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7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besedila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sl-SI" dirty="0" smtClean="0"/>
          </a:p>
          <a:p>
            <a:r>
              <a:rPr lang="sl-SI" dirty="0" smtClean="0"/>
              <a:t>Področje</a:t>
            </a:r>
            <a:r>
              <a:rPr lang="sl-SI" dirty="0"/>
              <a:t>: PROSTOR          </a:t>
            </a:r>
          </a:p>
          <a:p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1"/>
          </p:nvPr>
        </p:nvSpPr>
        <p:spPr>
          <a:xfrm>
            <a:off x="555054" y="1562190"/>
            <a:ext cx="7099193" cy="4828335"/>
          </a:xfrm>
        </p:spPr>
        <p:txBody>
          <a:bodyPr>
            <a:normAutofit/>
          </a:bodyPr>
          <a:lstStyle/>
          <a:p>
            <a:r>
              <a:rPr lang="sl-SI" sz="2600" b="1" dirty="0"/>
              <a:t>Zakaj?</a:t>
            </a:r>
          </a:p>
          <a:p>
            <a:r>
              <a:rPr lang="sl-SI" dirty="0" smtClean="0"/>
              <a:t>Zavedamo </a:t>
            </a:r>
            <a:r>
              <a:rPr lang="sl-SI" dirty="0"/>
              <a:t>se pomena kakovostnega prostora in njegovega vpliva na učenje, delo, organizacijo pouka.</a:t>
            </a:r>
          </a:p>
          <a:p>
            <a:endParaRPr lang="sl-SI" b="1" dirty="0" smtClean="0"/>
          </a:p>
          <a:p>
            <a:r>
              <a:rPr lang="sl-SI" b="1" dirty="0" smtClean="0"/>
              <a:t>Šolski </a:t>
            </a:r>
            <a:r>
              <a:rPr lang="sl-SI" b="1" dirty="0"/>
              <a:t>tim: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b="1" dirty="0"/>
              <a:t>Mojca Andrej (učiteljica slovenščine) vodja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b="1" dirty="0"/>
              <a:t>Marta Eferl (razredni pouk – 4. razred) članica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b="1" dirty="0"/>
              <a:t>Maja Vreča (razredni pouk – 3. razred) članica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b="1" dirty="0"/>
              <a:t>Barbara Pernarčič; ravnateljica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b="1" dirty="0"/>
              <a:t>Jernej Regvat; pomočnik ravnateljice</a:t>
            </a:r>
          </a:p>
        </p:txBody>
      </p:sp>
    </p:spTree>
    <p:extLst>
      <p:ext uri="{BB962C8B-B14F-4D97-AF65-F5344CB8AC3E}">
        <p14:creationId xmlns:p14="http://schemas.microsoft.com/office/powerpoint/2010/main" val="97289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besedila 1"/>
          <p:cNvSpPr>
            <a:spLocks noGrp="1"/>
          </p:cNvSpPr>
          <p:nvPr>
            <p:ph type="body" sz="quarter" idx="10"/>
          </p:nvPr>
        </p:nvSpPr>
        <p:spPr>
          <a:xfrm>
            <a:off x="449951" y="482886"/>
            <a:ext cx="7099192" cy="1079304"/>
          </a:xfrm>
        </p:spPr>
        <p:txBody>
          <a:bodyPr/>
          <a:lstStyle/>
          <a:p>
            <a:r>
              <a:rPr lang="sl-SI" i="1" dirty="0"/>
              <a:t>K</a:t>
            </a:r>
            <a:r>
              <a:rPr lang="sl-SI" i="1" dirty="0" smtClean="0"/>
              <a:t>ako </a:t>
            </a:r>
            <a:r>
              <a:rPr lang="sl-SI" i="1" dirty="0"/>
              <a:t>spremeniti kakovost prostora?</a:t>
            </a:r>
            <a:endParaRPr lang="sl-SI" dirty="0"/>
          </a:p>
          <a:p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1"/>
          </p:nvPr>
        </p:nvSpPr>
        <p:spPr>
          <a:xfrm>
            <a:off x="449951" y="1562190"/>
            <a:ext cx="7474849" cy="4786057"/>
          </a:xfrm>
        </p:spPr>
        <p:txBody>
          <a:bodyPr>
            <a:normAutofit/>
          </a:bodyPr>
          <a:lstStyle/>
          <a:p>
            <a:endParaRPr lang="sl-SI" dirty="0" smtClean="0"/>
          </a:p>
          <a:p>
            <a:r>
              <a:rPr lang="sl-SI" dirty="0" smtClean="0"/>
              <a:t>Naše </a:t>
            </a:r>
            <a:r>
              <a:rPr lang="sl-SI" dirty="0"/>
              <a:t>področje raziskovanja je </a:t>
            </a:r>
            <a:endParaRPr lang="sl-SI" dirty="0" smtClean="0"/>
          </a:p>
          <a:p>
            <a:r>
              <a:rPr lang="sl-SI" dirty="0" smtClean="0"/>
              <a:t>preurediti </a:t>
            </a:r>
            <a:r>
              <a:rPr lang="sl-SI" dirty="0"/>
              <a:t>šolske </a:t>
            </a:r>
            <a:r>
              <a:rPr lang="sl-SI" dirty="0" smtClean="0"/>
              <a:t>prostore. </a:t>
            </a:r>
          </a:p>
          <a:p>
            <a:endParaRPr lang="sl-SI" dirty="0"/>
          </a:p>
          <a:p>
            <a:endParaRPr lang="sl-SI" dirty="0" smtClean="0"/>
          </a:p>
          <a:p>
            <a:r>
              <a:rPr lang="sl-SI" dirty="0" smtClean="0"/>
              <a:t>Z ureditvijo prostorov šole </a:t>
            </a:r>
          </a:p>
          <a:p>
            <a:r>
              <a:rPr lang="sl-SI" dirty="0"/>
              <a:t>p</a:t>
            </a:r>
            <a:r>
              <a:rPr lang="sl-SI" dirty="0" smtClean="0"/>
              <a:t>raktično in teoretično </a:t>
            </a:r>
          </a:p>
          <a:p>
            <a:r>
              <a:rPr lang="sl-SI" dirty="0"/>
              <a:t>p</a:t>
            </a:r>
            <a:r>
              <a:rPr lang="sl-SI" dirty="0" smtClean="0"/>
              <a:t>reverjamo trditev:</a:t>
            </a:r>
          </a:p>
          <a:p>
            <a:endParaRPr lang="sl-SI" dirty="0"/>
          </a:p>
          <a:p>
            <a:endParaRPr lang="sl-SI" dirty="0" smtClean="0"/>
          </a:p>
          <a:p>
            <a:r>
              <a:rPr lang="sl-SI" dirty="0" smtClean="0"/>
              <a:t>„</a:t>
            </a:r>
            <a:r>
              <a:rPr lang="sl-SI" i="1" dirty="0" smtClean="0"/>
              <a:t>Prostor vpliva na nas in mi vplivamo </a:t>
            </a:r>
            <a:r>
              <a:rPr lang="sl-SI" i="1" dirty="0"/>
              <a:t>na </a:t>
            </a:r>
            <a:r>
              <a:rPr lang="sl-SI" i="1" dirty="0" smtClean="0"/>
              <a:t>prostor.</a:t>
            </a:r>
            <a:r>
              <a:rPr lang="sl-SI" dirty="0" smtClean="0"/>
              <a:t>“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038" y="1932799"/>
            <a:ext cx="4598885" cy="306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79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besedila 1"/>
          <p:cNvSpPr>
            <a:spLocks noGrp="1"/>
          </p:cNvSpPr>
          <p:nvPr>
            <p:ph type="body" sz="quarter" idx="10"/>
          </p:nvPr>
        </p:nvSpPr>
        <p:spPr>
          <a:xfrm>
            <a:off x="555055" y="482886"/>
            <a:ext cx="7099192" cy="820397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sl-SI" dirty="0" smtClean="0"/>
              <a:t>Naš model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1"/>
          </p:nvPr>
        </p:nvSpPr>
        <p:spPr>
          <a:xfrm>
            <a:off x="555054" y="1460938"/>
            <a:ext cx="7099193" cy="492958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 smtClean="0"/>
              <a:t>Delovanje na ravni cele šole: vpleteni so vsi učitelji in vsi učenci.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 smtClean="0"/>
              <a:t>V preteklem letu priprave kolektiva na projekt.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 smtClean="0"/>
              <a:t>V avgustu delavnica za učitelje:</a:t>
            </a:r>
          </a:p>
          <a:p>
            <a:pPr marL="1028700" lvl="1" indent="-342900"/>
            <a:r>
              <a:rPr lang="sl-SI" sz="2000" dirty="0"/>
              <a:t>predstavljena </a:t>
            </a:r>
            <a:r>
              <a:rPr lang="sl-SI" sz="2000" b="1" dirty="0" smtClean="0">
                <a:solidFill>
                  <a:srgbClr val="7030A0"/>
                </a:solidFill>
              </a:rPr>
              <a:t>letna </a:t>
            </a:r>
            <a:r>
              <a:rPr lang="sl-SI" sz="2000" b="1" dirty="0">
                <a:solidFill>
                  <a:srgbClr val="7030A0"/>
                </a:solidFill>
              </a:rPr>
              <a:t>izvedba načrta </a:t>
            </a:r>
            <a:r>
              <a:rPr lang="sl-SI" sz="2000" b="1" dirty="0" smtClean="0">
                <a:solidFill>
                  <a:srgbClr val="7030A0"/>
                </a:solidFill>
              </a:rPr>
              <a:t>šole;</a:t>
            </a:r>
          </a:p>
          <a:p>
            <a:pPr marL="1028700" lvl="1" indent="-342900"/>
            <a:r>
              <a:rPr lang="sl-SI" sz="2000" b="1" dirty="0">
                <a:solidFill>
                  <a:srgbClr val="7030A0"/>
                </a:solidFill>
              </a:rPr>
              <a:t>o</a:t>
            </a:r>
            <a:r>
              <a:rPr lang="sl-SI" sz="2000" b="1" dirty="0" smtClean="0">
                <a:solidFill>
                  <a:srgbClr val="7030A0"/>
                </a:solidFill>
              </a:rPr>
              <a:t>perativni </a:t>
            </a:r>
            <a:r>
              <a:rPr lang="sl-SI" sz="2000" b="1" dirty="0">
                <a:solidFill>
                  <a:srgbClr val="7030A0"/>
                </a:solidFill>
              </a:rPr>
              <a:t>načrt </a:t>
            </a:r>
            <a:r>
              <a:rPr lang="sl-SI" sz="2000" b="1" dirty="0" smtClean="0">
                <a:solidFill>
                  <a:srgbClr val="7030A0"/>
                </a:solidFill>
              </a:rPr>
              <a:t>šole;</a:t>
            </a:r>
          </a:p>
          <a:p>
            <a:pPr marL="1028700" lvl="1" indent="-342900"/>
            <a:r>
              <a:rPr lang="sl-SI" sz="2000" b="1" dirty="0" err="1">
                <a:solidFill>
                  <a:srgbClr val="7030A0"/>
                </a:solidFill>
              </a:rPr>
              <a:t>EntreComp</a:t>
            </a:r>
            <a:r>
              <a:rPr lang="sl-SI" sz="2000" b="1" dirty="0">
                <a:solidFill>
                  <a:srgbClr val="7030A0"/>
                </a:solidFill>
              </a:rPr>
              <a:t> veščine</a:t>
            </a:r>
            <a:r>
              <a:rPr lang="sl-SI" sz="2000" dirty="0"/>
              <a:t>, podprte s cilji in </a:t>
            </a:r>
            <a:r>
              <a:rPr lang="sl-SI" sz="2000" dirty="0" smtClean="0"/>
              <a:t>dejavnostmi;</a:t>
            </a:r>
            <a:endParaRPr lang="sl-SI" sz="2000" dirty="0"/>
          </a:p>
          <a:p>
            <a:pPr marL="1028700" lvl="1" indent="-342900"/>
            <a:r>
              <a:rPr lang="sl-SI" sz="2000" dirty="0"/>
              <a:t>u</a:t>
            </a:r>
            <a:r>
              <a:rPr lang="sl-SI" sz="2000" dirty="0" smtClean="0"/>
              <a:t>čitelji so napisali </a:t>
            </a:r>
            <a:r>
              <a:rPr lang="sl-SI" sz="2000" u="sng" dirty="0" smtClean="0"/>
              <a:t>operativni </a:t>
            </a:r>
            <a:r>
              <a:rPr lang="sl-SI" sz="2000" u="sng" dirty="0"/>
              <a:t>načrt na ravni </a:t>
            </a:r>
            <a:r>
              <a:rPr lang="sl-SI" sz="2000" u="sng" dirty="0" smtClean="0"/>
              <a:t>aktiva;</a:t>
            </a:r>
          </a:p>
          <a:p>
            <a:pPr marL="1028700" lvl="1" indent="-342900"/>
            <a:r>
              <a:rPr lang="sl-SI" sz="2000" dirty="0"/>
              <a:t>k letni </a:t>
            </a:r>
            <a:r>
              <a:rPr lang="sl-SI" sz="2000" dirty="0" smtClean="0"/>
              <a:t>pripravi </a:t>
            </a:r>
            <a:r>
              <a:rPr lang="sl-SI" sz="2000" dirty="0"/>
              <a:t>so </a:t>
            </a:r>
            <a:r>
              <a:rPr lang="sl-SI" sz="2000" dirty="0" smtClean="0"/>
              <a:t>dodali </a:t>
            </a:r>
            <a:r>
              <a:rPr lang="sl-SI" sz="2000" u="sng" dirty="0"/>
              <a:t>individualni načrt dejavnosti </a:t>
            </a:r>
            <a:r>
              <a:rPr lang="sl-SI" sz="2000" dirty="0"/>
              <a:t>v projektu Pogum, ki so ga podprli s cilji iz učnega načrta določenega </a:t>
            </a:r>
            <a:r>
              <a:rPr lang="sl-SI" sz="2000" dirty="0" smtClean="0"/>
              <a:t>predmeta;</a:t>
            </a:r>
          </a:p>
          <a:p>
            <a:pPr marL="1028700" lvl="1" indent="-342900"/>
            <a:r>
              <a:rPr lang="sl-SI" sz="2000" dirty="0"/>
              <a:t>dejavnosti v sklopu obveznega programa, razširjenega programa ali izven šolskega programa. </a:t>
            </a:r>
            <a:endParaRPr lang="sl-SI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Načrtovanje tehniškega dne v oktobru: </a:t>
            </a:r>
          </a:p>
          <a:p>
            <a:pPr algn="ctr"/>
            <a:r>
              <a:rPr lang="sl-SI" b="1" dirty="0" smtClean="0"/>
              <a:t>Popestrimo šolsko okolje</a:t>
            </a:r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val="99460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besedila 1"/>
          <p:cNvSpPr>
            <a:spLocks noGrp="1"/>
          </p:cNvSpPr>
          <p:nvPr>
            <p:ph type="body" sz="quarter" idx="10"/>
          </p:nvPr>
        </p:nvSpPr>
        <p:spPr>
          <a:xfrm>
            <a:off x="555055" y="482886"/>
            <a:ext cx="7099192" cy="1377445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62500" lnSpcReduction="20000"/>
          </a:bodyPr>
          <a:lstStyle/>
          <a:p>
            <a:pPr algn="ctr"/>
            <a:endParaRPr lang="sl-SI" dirty="0" smtClean="0"/>
          </a:p>
          <a:p>
            <a:pPr algn="ctr"/>
            <a:r>
              <a:rPr lang="sl-SI" dirty="0" smtClean="0"/>
              <a:t>TEHNIŠKI DAN </a:t>
            </a:r>
          </a:p>
          <a:p>
            <a:pPr algn="ctr"/>
            <a:r>
              <a:rPr lang="sl-SI" b="0" dirty="0" smtClean="0"/>
              <a:t>4. oktober 2018</a:t>
            </a:r>
          </a:p>
          <a:p>
            <a:pPr algn="ctr"/>
            <a:r>
              <a:rPr lang="sl-SI" dirty="0" smtClean="0"/>
              <a:t>Popestrimo šolsko okolje</a:t>
            </a:r>
          </a:p>
          <a:p>
            <a:pPr algn="ctr"/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1"/>
          </p:nvPr>
        </p:nvSpPr>
        <p:spPr>
          <a:xfrm>
            <a:off x="555054" y="2207172"/>
            <a:ext cx="7099193" cy="4183353"/>
          </a:xfrm>
        </p:spPr>
        <p:txBody>
          <a:bodyPr>
            <a:normAutofit/>
          </a:bodyPr>
          <a:lstStyle/>
          <a:p>
            <a:r>
              <a:rPr lang="sl-SI" b="1" dirty="0" smtClean="0"/>
              <a:t>Načela, ki jim sledimo v projektu in smo jih ta dan izpostavili</a:t>
            </a:r>
            <a:r>
              <a:rPr lang="sl-SI" dirty="0" smtClean="0"/>
              <a:t>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l-SI" dirty="0"/>
              <a:t>n</a:t>
            </a:r>
            <a:r>
              <a:rPr lang="sl-SI" dirty="0" smtClean="0"/>
              <a:t>ačelo </a:t>
            </a:r>
            <a:r>
              <a:rPr lang="sl-SI" dirty="0"/>
              <a:t>sodelovanja in timskega dela, </a:t>
            </a:r>
            <a:endParaRPr lang="sl-SI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l-SI" dirty="0"/>
              <a:t>načelo spoštovanja različnosti, </a:t>
            </a:r>
            <a:r>
              <a:rPr lang="sl-SI" dirty="0" smtClean="0"/>
              <a:t>                        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l-SI" dirty="0"/>
              <a:t>načelo enakih možnosti, </a:t>
            </a:r>
            <a:endParaRPr lang="sl-SI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l-SI" dirty="0"/>
              <a:t>načelo globalne odgovornosti, </a:t>
            </a:r>
            <a:endParaRPr lang="sl-SI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l-SI" dirty="0"/>
              <a:t>načelo trajnostnega razvoja, </a:t>
            </a:r>
            <a:endParaRPr lang="sl-SI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l-SI" dirty="0"/>
              <a:t>načelo učinkovite komunikacije, </a:t>
            </a:r>
            <a:endParaRPr lang="sl-SI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l-SI" dirty="0"/>
              <a:t>načelo vsestranske uporabnosti, </a:t>
            </a:r>
            <a:endParaRPr lang="sl-SI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l-SI" dirty="0"/>
              <a:t>načelo </a:t>
            </a:r>
            <a:r>
              <a:rPr lang="sl-SI" dirty="0" smtClean="0"/>
              <a:t>razumevanja </a:t>
            </a:r>
            <a:r>
              <a:rPr lang="sl-SI" dirty="0"/>
              <a:t>kulture prostora.</a:t>
            </a:r>
          </a:p>
          <a:p>
            <a:pPr marL="457200" indent="-457200">
              <a:buAutoNum type="arabicPeriod"/>
            </a:pP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90" y="2724616"/>
            <a:ext cx="4466897" cy="297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3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besedila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endParaRPr lang="sl-SI" dirty="0" smtClean="0"/>
          </a:p>
          <a:p>
            <a:pPr algn="ctr"/>
            <a:r>
              <a:rPr lang="sl-SI" dirty="0" smtClean="0"/>
              <a:t>Splošni cilji iz projekta Pogum, </a:t>
            </a:r>
            <a:r>
              <a:rPr lang="sl-SI" dirty="0"/>
              <a:t>ki </a:t>
            </a:r>
            <a:r>
              <a:rPr lang="sl-SI" dirty="0" smtClean="0"/>
              <a:t>smo si </a:t>
            </a:r>
            <a:r>
              <a:rPr lang="sl-SI" dirty="0"/>
              <a:t>jih zastavili na ta dan:</a:t>
            </a:r>
          </a:p>
          <a:p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1"/>
          </p:nvPr>
        </p:nvSpPr>
        <p:spPr>
          <a:xfrm>
            <a:off x="555054" y="2075380"/>
            <a:ext cx="8052918" cy="4315145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l-SI" dirty="0"/>
              <a:t>razvijanje veščin podjetnosti </a:t>
            </a:r>
            <a:endParaRPr lang="sl-SI" dirty="0" smtClean="0"/>
          </a:p>
          <a:p>
            <a:pPr lvl="0"/>
            <a:r>
              <a:rPr lang="sl-SI" dirty="0" smtClean="0"/>
              <a:t>pri učencih;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l-SI" dirty="0" smtClean="0"/>
              <a:t>pripravljanje </a:t>
            </a:r>
            <a:r>
              <a:rPr lang="sl-SI" dirty="0"/>
              <a:t>mladega človeka na </a:t>
            </a:r>
            <a:endParaRPr lang="sl-SI" dirty="0" smtClean="0"/>
          </a:p>
          <a:p>
            <a:pPr lvl="0"/>
            <a:r>
              <a:rPr lang="sl-SI" dirty="0" smtClean="0"/>
              <a:t>samostojno </a:t>
            </a:r>
            <a:r>
              <a:rPr lang="sl-SI" dirty="0"/>
              <a:t>in odgovorno vključevanje </a:t>
            </a:r>
            <a:endParaRPr lang="sl-SI" dirty="0" smtClean="0"/>
          </a:p>
          <a:p>
            <a:pPr lvl="0"/>
            <a:r>
              <a:rPr lang="sl-SI" dirty="0" smtClean="0"/>
              <a:t>v </a:t>
            </a:r>
            <a:r>
              <a:rPr lang="sl-SI" dirty="0"/>
              <a:t>družbo;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l-SI" dirty="0"/>
              <a:t>udejanjanje ciljev in načel </a:t>
            </a:r>
            <a:endParaRPr lang="sl-SI" dirty="0" smtClean="0"/>
          </a:p>
          <a:p>
            <a:pPr lvl="0"/>
            <a:r>
              <a:rPr lang="sl-SI" dirty="0" smtClean="0"/>
              <a:t>trajnostnega </a:t>
            </a:r>
            <a:r>
              <a:rPr lang="sl-SI" dirty="0"/>
              <a:t>razvoja;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l-SI" dirty="0"/>
              <a:t>uresničevanje ciljev vseživljenjskega razvoja;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l-SI" dirty="0"/>
              <a:t>spreminjanje osebnega odnosa in ravnanja do sebe in </a:t>
            </a:r>
            <a:r>
              <a:rPr lang="sl-SI" dirty="0" smtClean="0"/>
              <a:t>okolja;</a:t>
            </a:r>
            <a:endParaRPr lang="sl-SI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l-SI" dirty="0"/>
              <a:t>usposabljanje učencev za samostojno in odgovorno ravnanje z okoljem.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995" y="1803046"/>
            <a:ext cx="3939977" cy="262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8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besedila 1"/>
          <p:cNvSpPr>
            <a:spLocks noGrp="1"/>
          </p:cNvSpPr>
          <p:nvPr>
            <p:ph type="body" sz="quarter" idx="10"/>
          </p:nvPr>
        </p:nvSpPr>
        <p:spPr>
          <a:xfrm>
            <a:off x="555055" y="482886"/>
            <a:ext cx="7099192" cy="1345914"/>
          </a:xfrm>
        </p:spPr>
        <p:txBody>
          <a:bodyPr>
            <a:normAutofit fontScale="47500" lnSpcReduction="20000"/>
          </a:bodyPr>
          <a:lstStyle/>
          <a:p>
            <a:endParaRPr lang="sl-SI" dirty="0" smtClean="0"/>
          </a:p>
          <a:p>
            <a:pPr algn="ctr"/>
            <a:r>
              <a:rPr lang="sl-SI" sz="5100" b="0" dirty="0"/>
              <a:t>U</a:t>
            </a:r>
            <a:r>
              <a:rPr lang="sl-SI" sz="5100" b="0" dirty="0" smtClean="0"/>
              <a:t>čitelji </a:t>
            </a:r>
            <a:r>
              <a:rPr lang="sl-SI" sz="5100" b="0" dirty="0"/>
              <a:t>so pri svojih dejavnostih skupaj z učenci </a:t>
            </a:r>
            <a:r>
              <a:rPr lang="sl-SI" sz="5100" b="0" dirty="0" smtClean="0"/>
              <a:t>nastavili </a:t>
            </a:r>
            <a:r>
              <a:rPr lang="sl-SI" sz="5100" dirty="0">
                <a:solidFill>
                  <a:srgbClr val="7030A0"/>
                </a:solidFill>
              </a:rPr>
              <a:t>kriterije uspešnosti </a:t>
            </a:r>
            <a:endParaRPr lang="sl-SI" sz="5100" dirty="0" smtClean="0">
              <a:solidFill>
                <a:srgbClr val="7030A0"/>
              </a:solidFill>
            </a:endParaRPr>
          </a:p>
          <a:p>
            <a:pPr algn="ctr"/>
            <a:r>
              <a:rPr lang="sl-SI" sz="5100" b="0" dirty="0" smtClean="0"/>
              <a:t>tehniškega dne</a:t>
            </a:r>
            <a:endParaRPr lang="sl-SI" sz="5100" b="0" dirty="0"/>
          </a:p>
          <a:p>
            <a:endParaRPr lang="sl-SI" sz="5100" b="0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1"/>
          </p:nvPr>
        </p:nvSpPr>
        <p:spPr>
          <a:xfrm>
            <a:off x="555054" y="2048690"/>
            <a:ext cx="8098208" cy="4341835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17" y="2528328"/>
            <a:ext cx="3837102" cy="287782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683" y="2595759"/>
            <a:ext cx="4911579" cy="327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4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besedila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l-SI" dirty="0"/>
              <a:t>Izvedba dneva</a:t>
            </a:r>
          </a:p>
          <a:p>
            <a:r>
              <a:rPr lang="sl-SI" sz="2400" b="0" i="1" dirty="0" err="1" smtClean="0"/>
              <a:t>Časovnica</a:t>
            </a:r>
            <a:r>
              <a:rPr lang="sl-SI" sz="2400" b="0" i="1" dirty="0" smtClean="0"/>
              <a:t> od 1. do 9. razreda</a:t>
            </a:r>
            <a:endParaRPr lang="sl-SI" sz="2400" b="0" i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1"/>
          </p:nvPr>
        </p:nvSpPr>
        <p:spPr>
          <a:xfrm>
            <a:off x="555054" y="1562190"/>
            <a:ext cx="7099193" cy="4828335"/>
          </a:xfrm>
        </p:spPr>
        <p:txBody>
          <a:bodyPr>
            <a:normAutofit/>
          </a:bodyPr>
          <a:lstStyle/>
          <a:p>
            <a:r>
              <a:rPr lang="sl-SI" sz="2400" b="1" dirty="0" smtClean="0"/>
              <a:t>Kdo sem jaz?</a:t>
            </a:r>
          </a:p>
          <a:p>
            <a:endParaRPr lang="sl-SI" sz="2400" b="1" dirty="0"/>
          </a:p>
          <a:p>
            <a:endParaRPr lang="sl-SI" sz="2400" b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761" y="2580290"/>
            <a:ext cx="4582510" cy="343688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8888" y="2586428"/>
            <a:ext cx="4631618" cy="347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7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500</TotalTime>
  <Words>741</Words>
  <Application>Microsoft Office PowerPoint</Application>
  <PresentationFormat>Diaprojekcija na zaslonu (4:3)</PresentationFormat>
  <Paragraphs>126</Paragraphs>
  <Slides>25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Krepitev kompetence podjetnosti in spodbujanje prožnega prehajanja med izobraževanjem in okoljem v osnovnih šolah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Mitja Ribic</dc:creator>
  <cp:lastModifiedBy>Mojca Andrej</cp:lastModifiedBy>
  <cp:revision>113</cp:revision>
  <dcterms:created xsi:type="dcterms:W3CDTF">2015-02-26T08:26:11Z</dcterms:created>
  <dcterms:modified xsi:type="dcterms:W3CDTF">2018-10-11T12:35:39Z</dcterms:modified>
</cp:coreProperties>
</file>