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0"/>
  </p:notesMasterIdLst>
  <p:handoutMasterIdLst>
    <p:handoutMasterId r:id="rId11"/>
  </p:handoutMasterIdLst>
  <p:sldIdLst>
    <p:sldId id="257" r:id="rId3"/>
    <p:sldId id="274" r:id="rId4"/>
    <p:sldId id="258" r:id="rId5"/>
    <p:sldId id="272" r:id="rId6"/>
    <p:sldId id="273" r:id="rId7"/>
    <p:sldId id="275" r:id="rId8"/>
    <p:sldId id="27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23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C5D79-E691-4B51-88CB-C0A16ECEC709}" type="datetimeFigureOut">
              <a:rPr lang="sl-SI" smtClean="0"/>
              <a:t>25.5.2020</a:t>
            </a:fld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37FB0-595B-40EF-A0BA-20862A72C3E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50A96-7895-4775-80EE-AA77FEB2A3F9}" type="datetimeFigureOut">
              <a:rPr lang="sl-SI" smtClean="0"/>
              <a:t>25.5.2020</a:t>
            </a:fld>
            <a:endParaRPr lang="sl-SI" dirty="0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dirty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165F4-379C-44F2-8E89-DB43904FE854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8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6132-7CE6-45E4-90D4-91693943292D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04D-E712-460F-A835-B3805357AA3E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8" name="Prostoročno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9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3E1D-4BB2-4EB5-99F0-C0445BB2CBB6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0" name="Prostoročno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1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470DD-936A-40C7-B2FF-E7290D8BDE85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7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A680-C0D5-4B16-AB7C-0C3F71FB527A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F4F-0B88-4C49-B9D1-C95270C9BFC4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i li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E08E-F1BA-4F47-A445-B54A4E6BD6A4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8" name="Prostoročno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9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7197-55AE-4427-94B5-41FFCF01E594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8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FC22-13D8-4D82-81F3-EDC2D992088A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8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49F2-E881-451F-B030-13B947B0EF64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slika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Skupina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Prostoročno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l-SI" dirty="0"/>
              </a:p>
            </p:txBody>
          </p:sp>
          <p:grpSp>
            <p:nvGrpSpPr>
              <p:cNvPr id="12" name="Skupina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Prostoročno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sl-SI" dirty="0"/>
                </a:p>
              </p:txBody>
            </p:sp>
            <p:sp>
              <p:nvSpPr>
                <p:cNvPr id="14" name="Prostoročno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15" name="Prostoročno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16" name="Prostoročno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17" name="Prostoročno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18" name="Prostoročno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19" name="Prostoročno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20" name="Prostoročno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21" name="Prostoročno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22" name="Prostoročno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23" name="Prostoročno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24" name="Prostoročno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sl-SI" dirty="0"/>
                </a:p>
              </p:txBody>
            </p:sp>
            <p:sp>
              <p:nvSpPr>
                <p:cNvPr id="25" name="Prostoročno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26" name="Prostoročno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27" name="Prostoročno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sl-SI" dirty="0"/>
                </a:p>
              </p:txBody>
            </p:sp>
            <p:sp>
              <p:nvSpPr>
                <p:cNvPr id="28" name="Prostoročno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sl-SI" dirty="0"/>
                </a:p>
              </p:txBody>
            </p:sp>
            <p:sp>
              <p:nvSpPr>
                <p:cNvPr id="29" name="Prostoročno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30" name="Prostoročno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31" name="Prostoročno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32" name="Prostoročno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sl-SI" dirty="0"/>
                </a:p>
              </p:txBody>
            </p:sp>
            <p:sp>
              <p:nvSpPr>
                <p:cNvPr id="33" name="Prostoročno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34" name="Prostoročno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35" name="Prostoročno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sl-SI" dirty="0"/>
                </a:p>
              </p:txBody>
            </p:sp>
            <p:sp>
              <p:nvSpPr>
                <p:cNvPr id="36" name="Prostoročno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37" name="Prostoročno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38" name="Prostoročno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39" name="Prostoročno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40" name="Prostoročno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sl-SI" dirty="0"/>
                </a:p>
              </p:txBody>
            </p:sp>
            <p:sp>
              <p:nvSpPr>
                <p:cNvPr id="41" name="Prostoročno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42" name="Prostoročno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43" name="Prostoročno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sl-SI" dirty="0"/>
                </a:p>
              </p:txBody>
            </p:sp>
            <p:sp>
              <p:nvSpPr>
                <p:cNvPr id="44" name="Prostoročno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45" name="Prostoročno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46" name="Prostoročno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47" name="Prostoročno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sl-SI" dirty="0"/>
                </a:p>
              </p:txBody>
            </p:sp>
            <p:sp>
              <p:nvSpPr>
                <p:cNvPr id="48" name="Prostoročno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49" name="Prostoročno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sl-SI" dirty="0"/>
                </a:p>
              </p:txBody>
            </p:sp>
            <p:sp>
              <p:nvSpPr>
                <p:cNvPr id="50" name="Prostoročno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51" name="Prostoročno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52" name="Prostoročno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53" name="Prostoročno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sl-SI" dirty="0"/>
                </a:p>
              </p:txBody>
            </p:sp>
            <p:sp>
              <p:nvSpPr>
                <p:cNvPr id="54" name="Prostoročno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55" name="Prostoročno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56" name="Prostoročno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57" name="Prostoročno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58" name="Prostoročno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sl-SI" dirty="0"/>
                </a:p>
              </p:txBody>
            </p:sp>
            <p:sp>
              <p:nvSpPr>
                <p:cNvPr id="59" name="Prostoročno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60" name="Prostoročno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61" name="Prostoročno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  <p:sp>
              <p:nvSpPr>
                <p:cNvPr id="62" name="Prostoročno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sl-SI" dirty="0"/>
                </a:p>
              </p:txBody>
            </p:sp>
            <p:sp>
              <p:nvSpPr>
                <p:cNvPr id="63" name="Prostoročno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l-SI" dirty="0"/>
                </a:p>
              </p:txBody>
            </p:sp>
          </p:grpSp>
        </p:grpSp>
        <p:sp>
          <p:nvSpPr>
            <p:cNvPr id="10" name="Prostoročno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68" name="Ograda slike 67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Široka slika z napisom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rostoročno 63"/>
          <p:cNvSpPr>
            <a:spLocks/>
          </p:cNvSpPr>
          <p:nvPr/>
        </p:nvSpPr>
        <p:spPr bwMode="auto">
          <a:xfrm>
            <a:off x="1185732" y="336529"/>
            <a:ext cx="9817165" cy="4933971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65" name="Prostoročno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66" name="Prostoročno 65"/>
          <p:cNvSpPr>
            <a:spLocks/>
          </p:cNvSpPr>
          <p:nvPr/>
        </p:nvSpPr>
        <p:spPr bwMode="auto">
          <a:xfrm>
            <a:off x="1255712" y="391886"/>
            <a:ext cx="9675672" cy="48024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67" name="Ograda slike 2"/>
          <p:cNvSpPr>
            <a:spLocks noGrp="1"/>
          </p:cNvSpPr>
          <p:nvPr>
            <p:ph type="pic" idx="1"/>
          </p:nvPr>
        </p:nvSpPr>
        <p:spPr>
          <a:xfrm>
            <a:off x="1315615" y="447869"/>
            <a:ext cx="9517225" cy="4638481"/>
          </a:xfrm>
          <a:custGeom>
            <a:avLst/>
            <a:gdLst/>
            <a:ahLst/>
            <a:cxnLst/>
            <a:rect l="l" t="t" r="r" b="b"/>
            <a:pathLst>
              <a:path w="951722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17225" y="3845897"/>
                </a:lnTo>
                <a:cubicBezTo>
                  <a:pt x="9449723" y="3889986"/>
                  <a:pt x="9385532" y="3939747"/>
                  <a:pt x="9323528" y="3999732"/>
                </a:cubicBezTo>
                <a:lnTo>
                  <a:pt x="9257247" y="3818831"/>
                </a:lnTo>
                <a:cubicBezTo>
                  <a:pt x="9052131" y="3981677"/>
                  <a:pt x="8945205" y="4121717"/>
                  <a:pt x="8857627" y="4294672"/>
                </a:cubicBezTo>
                <a:cubicBezTo>
                  <a:pt x="8681319" y="4204825"/>
                  <a:pt x="8419981" y="4168498"/>
                  <a:pt x="8212559" y="4152775"/>
                </a:cubicBezTo>
                <a:cubicBezTo>
                  <a:pt x="8260718" y="4342348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334276"/>
                  <a:pt x="1332334" y="4136900"/>
                </a:cubicBezTo>
                <a:cubicBezTo>
                  <a:pt x="1130179" y="4152623"/>
                  <a:pt x="875476" y="4188950"/>
                  <a:pt x="703644" y="4278797"/>
                </a:cubicBezTo>
                <a:cubicBezTo>
                  <a:pt x="618290" y="4105842"/>
                  <a:pt x="514079" y="3965802"/>
                  <a:pt x="314171" y="3802956"/>
                </a:cubicBezTo>
                <a:lnTo>
                  <a:pt x="249572" y="3983857"/>
                </a:lnTo>
                <a:cubicBezTo>
                  <a:pt x="171021" y="3905882"/>
                  <a:pt x="88868" y="3845185"/>
                  <a:pt x="0" y="3792938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69" name="Prostoročno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0" name="Prostoročno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grpSp>
        <p:nvGrpSpPr>
          <p:cNvPr id="71" name="Skupina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Prostoročno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73" name="Prostoročno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sl-SI" dirty="0"/>
            </a:p>
          </p:txBody>
        </p:sp>
        <p:sp>
          <p:nvSpPr>
            <p:cNvPr id="74" name="Prostoročno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75" name="Prostoročno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76" name="Prostoročno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</p:grpSp>
      <p:grpSp>
        <p:nvGrpSpPr>
          <p:cNvPr id="77" name="Skupina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Prostoročno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79" name="Prostoročno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sl-SI" dirty="0"/>
            </a:p>
          </p:txBody>
        </p:sp>
        <p:sp>
          <p:nvSpPr>
            <p:cNvPr id="80" name="Prostoročno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81" name="Prostoročno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82" name="Prostoročno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</p:grp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665413" y="5410200"/>
            <a:ext cx="6858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8F72-F274-42CE-B43C-598895B249BF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a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A861-27AB-4ED7-A06C-F55FB44AA18E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5" name="Prostoročno 4"/>
          <p:cNvSpPr>
            <a:spLocks/>
          </p:cNvSpPr>
          <p:nvPr/>
        </p:nvSpPr>
        <p:spPr bwMode="auto">
          <a:xfrm>
            <a:off x="1169502" y="488128"/>
            <a:ext cx="9841398" cy="578307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6" name="Prostoročno 9"/>
          <p:cNvSpPr>
            <a:spLocks/>
          </p:cNvSpPr>
          <p:nvPr/>
        </p:nvSpPr>
        <p:spPr bwMode="auto">
          <a:xfrm>
            <a:off x="1359236" y="681199"/>
            <a:ext cx="9462092" cy="5379058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7" name="Prostoročno 9"/>
          <p:cNvSpPr>
            <a:spLocks/>
          </p:cNvSpPr>
          <p:nvPr/>
        </p:nvSpPr>
        <p:spPr bwMode="auto">
          <a:xfrm>
            <a:off x="1463084" y="770297"/>
            <a:ext cx="9267384" cy="518886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8" name="Ograda slike 56"/>
          <p:cNvSpPr>
            <a:spLocks noGrp="1"/>
          </p:cNvSpPr>
          <p:nvPr>
            <p:ph type="pic" sz="quarter" idx="15"/>
          </p:nvPr>
        </p:nvSpPr>
        <p:spPr>
          <a:xfrm>
            <a:off x="1584584" y="848633"/>
            <a:ext cx="9048132" cy="5017062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e sliki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F491-2613-41BF-A4BA-F06516213ACF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9" name="Prostoročno 8"/>
          <p:cNvSpPr>
            <a:spLocks/>
          </p:cNvSpPr>
          <p:nvPr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0" name="Prostoročno 9"/>
          <p:cNvSpPr>
            <a:spLocks/>
          </p:cNvSpPr>
          <p:nvPr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1" name="Prostoročno 10"/>
          <p:cNvSpPr>
            <a:spLocks/>
          </p:cNvSpPr>
          <p:nvPr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12" name="Ograda slike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13" name="Prostoročno 5"/>
          <p:cNvSpPr>
            <a:spLocks/>
          </p:cNvSpPr>
          <p:nvPr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4" name="Prostoročno 5"/>
          <p:cNvSpPr>
            <a:spLocks/>
          </p:cNvSpPr>
          <p:nvPr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5" name="Prostoročno 5"/>
          <p:cNvSpPr>
            <a:spLocks/>
          </p:cNvSpPr>
          <p:nvPr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16" name="Ograda slike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 slike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BCFE-E111-47F4-B574-E9CF90367B73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17" name="Prostoročno 5"/>
          <p:cNvSpPr>
            <a:spLocks/>
          </p:cNvSpPr>
          <p:nvPr/>
        </p:nvSpPr>
        <p:spPr bwMode="auto">
          <a:xfrm rot="5142891" flipH="1" flipV="1">
            <a:off x="247644" y="1721806"/>
            <a:ext cx="4929972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8" name="Prostoročno 5"/>
          <p:cNvSpPr>
            <a:spLocks/>
          </p:cNvSpPr>
          <p:nvPr/>
        </p:nvSpPr>
        <p:spPr bwMode="auto">
          <a:xfrm rot="5239426" flipH="1" flipV="1">
            <a:off x="357111" y="1796769"/>
            <a:ext cx="472838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9" name="Prostoročno 5"/>
          <p:cNvSpPr>
            <a:spLocks/>
          </p:cNvSpPr>
          <p:nvPr/>
        </p:nvSpPr>
        <p:spPr bwMode="auto">
          <a:xfrm rot="16039426" flipV="1">
            <a:off x="479976" y="1881660"/>
            <a:ext cx="4513028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20" name="Prostoročno 5"/>
          <p:cNvSpPr>
            <a:spLocks/>
          </p:cNvSpPr>
          <p:nvPr/>
        </p:nvSpPr>
        <p:spPr bwMode="auto">
          <a:xfrm rot="5245851" flipH="1">
            <a:off x="6988110" y="1660590"/>
            <a:ext cx="4876799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1" name="Prostoročno 5"/>
          <p:cNvSpPr>
            <a:spLocks/>
          </p:cNvSpPr>
          <p:nvPr/>
        </p:nvSpPr>
        <p:spPr bwMode="auto">
          <a:xfrm rot="5400000" flipH="1">
            <a:off x="7081289" y="1726284"/>
            <a:ext cx="4725692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2" name="Prostoročno 5"/>
          <p:cNvSpPr>
            <a:spLocks/>
          </p:cNvSpPr>
          <p:nvPr/>
        </p:nvSpPr>
        <p:spPr bwMode="auto">
          <a:xfrm rot="16200000">
            <a:off x="7174180" y="1791642"/>
            <a:ext cx="4510462" cy="30912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23" name="Prostoročno 5"/>
          <p:cNvSpPr>
            <a:spLocks/>
          </p:cNvSpPr>
          <p:nvPr/>
        </p:nvSpPr>
        <p:spPr bwMode="auto">
          <a:xfrm rot="5400000" flipH="1" flipV="1">
            <a:off x="3411348" y="1401382"/>
            <a:ext cx="5366130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4" name="Prostoročno 5"/>
          <p:cNvSpPr>
            <a:spLocks/>
          </p:cNvSpPr>
          <p:nvPr/>
        </p:nvSpPr>
        <p:spPr bwMode="auto">
          <a:xfrm rot="5400000" flipH="1" flipV="1">
            <a:off x="3498864" y="1461258"/>
            <a:ext cx="5191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5" name="Prostoročno 5"/>
          <p:cNvSpPr>
            <a:spLocks/>
          </p:cNvSpPr>
          <p:nvPr/>
        </p:nvSpPr>
        <p:spPr bwMode="auto">
          <a:xfrm rot="5400000" flipH="1" flipV="1">
            <a:off x="3599500" y="1547247"/>
            <a:ext cx="4949756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26" name="Ograda slike 23"/>
          <p:cNvSpPr>
            <a:spLocks noGrp="1"/>
          </p:cNvSpPr>
          <p:nvPr>
            <p:ph type="pic" sz="quarter" idx="13"/>
          </p:nvPr>
        </p:nvSpPr>
        <p:spPr>
          <a:xfrm>
            <a:off x="1295401" y="1267339"/>
            <a:ext cx="2899856" cy="4319920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27" name="Ograda slike 23"/>
          <p:cNvSpPr>
            <a:spLocks noGrp="1"/>
          </p:cNvSpPr>
          <p:nvPr>
            <p:ph type="pic" sz="quarter" idx="14"/>
          </p:nvPr>
        </p:nvSpPr>
        <p:spPr>
          <a:xfrm>
            <a:off x="4512088" y="872538"/>
            <a:ext cx="3147670" cy="468980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28" name="Ograda slike 23"/>
          <p:cNvSpPr>
            <a:spLocks noGrp="1"/>
          </p:cNvSpPr>
          <p:nvPr>
            <p:ph type="pic" sz="quarter" idx="15"/>
          </p:nvPr>
        </p:nvSpPr>
        <p:spPr>
          <a:xfrm>
            <a:off x="7989807" y="1177218"/>
            <a:ext cx="2890736" cy="4319929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 slike z napis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ročno 23"/>
          <p:cNvSpPr>
            <a:spLocks/>
          </p:cNvSpPr>
          <p:nvPr/>
        </p:nvSpPr>
        <p:spPr bwMode="auto">
          <a:xfrm rot="10800000">
            <a:off x="822959" y="1630677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5" name="Prostoročno 9"/>
          <p:cNvSpPr>
            <a:spLocks/>
          </p:cNvSpPr>
          <p:nvPr/>
        </p:nvSpPr>
        <p:spPr bwMode="auto">
          <a:xfrm rot="10800000">
            <a:off x="970662" y="1739065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6" name="Prostoročno 9"/>
          <p:cNvSpPr>
            <a:spLocks/>
          </p:cNvSpPr>
          <p:nvPr/>
        </p:nvSpPr>
        <p:spPr bwMode="auto">
          <a:xfrm rot="10800000">
            <a:off x="1022003" y="1800807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7" name="Prostoročno 26"/>
          <p:cNvSpPr>
            <a:spLocks/>
          </p:cNvSpPr>
          <p:nvPr/>
        </p:nvSpPr>
        <p:spPr bwMode="auto">
          <a:xfrm rot="5106336">
            <a:off x="4893039" y="1012328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8" name="Prostoročno 9"/>
          <p:cNvSpPr>
            <a:spLocks/>
          </p:cNvSpPr>
          <p:nvPr/>
        </p:nvSpPr>
        <p:spPr bwMode="auto">
          <a:xfrm rot="5106336">
            <a:off x="5015934" y="1096160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9" name="Prostoročno 9"/>
          <p:cNvSpPr>
            <a:spLocks/>
          </p:cNvSpPr>
          <p:nvPr/>
        </p:nvSpPr>
        <p:spPr bwMode="auto">
          <a:xfrm rot="5106336">
            <a:off x="5073495" y="1163712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0" name="Prostoročno 29"/>
          <p:cNvSpPr>
            <a:spLocks/>
          </p:cNvSpPr>
          <p:nvPr/>
        </p:nvSpPr>
        <p:spPr bwMode="auto">
          <a:xfrm rot="5837788">
            <a:off x="7669629" y="2059872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1" name="Prostoročno 9"/>
          <p:cNvSpPr>
            <a:spLocks/>
          </p:cNvSpPr>
          <p:nvPr/>
        </p:nvSpPr>
        <p:spPr bwMode="auto">
          <a:xfrm rot="5837788">
            <a:off x="7774010" y="2167696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2" name="Prostoročno 9"/>
          <p:cNvSpPr>
            <a:spLocks/>
          </p:cNvSpPr>
          <p:nvPr/>
        </p:nvSpPr>
        <p:spPr bwMode="auto">
          <a:xfrm rot="5837788">
            <a:off x="7816672" y="2218287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3" name="Prostoročno 32"/>
          <p:cNvSpPr>
            <a:spLocks/>
          </p:cNvSpPr>
          <p:nvPr/>
        </p:nvSpPr>
        <p:spPr bwMode="auto">
          <a:xfrm flipH="1">
            <a:off x="6019800" y="3959649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4" name="Prostoročno 33"/>
          <p:cNvSpPr>
            <a:spLocks/>
          </p:cNvSpPr>
          <p:nvPr/>
        </p:nvSpPr>
        <p:spPr bwMode="auto">
          <a:xfrm flipH="1">
            <a:off x="6071617" y="4009786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5" name="Prostoročno 34"/>
          <p:cNvSpPr>
            <a:spLocks/>
          </p:cNvSpPr>
          <p:nvPr/>
        </p:nvSpPr>
        <p:spPr bwMode="auto">
          <a:xfrm flipH="1">
            <a:off x="6118185" y="4059989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6" name="Ograda slike 37"/>
          <p:cNvSpPr>
            <a:spLocks noGrp="1"/>
          </p:cNvSpPr>
          <p:nvPr>
            <p:ph type="pic" sz="quarter" idx="13"/>
          </p:nvPr>
        </p:nvSpPr>
        <p:spPr>
          <a:xfrm>
            <a:off x="1103403" y="1875186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37" name="Ograda slike 37"/>
          <p:cNvSpPr>
            <a:spLocks noGrp="1"/>
          </p:cNvSpPr>
          <p:nvPr>
            <p:ph type="pic" sz="quarter" idx="14"/>
          </p:nvPr>
        </p:nvSpPr>
        <p:spPr>
          <a:xfrm>
            <a:off x="5613953" y="592466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38" name="Ograda slike 37"/>
          <p:cNvSpPr>
            <a:spLocks noGrp="1"/>
          </p:cNvSpPr>
          <p:nvPr>
            <p:ph type="pic" sz="quarter" idx="15"/>
          </p:nvPr>
        </p:nvSpPr>
        <p:spPr>
          <a:xfrm>
            <a:off x="8444150" y="1622343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282794" y="4226768"/>
            <a:ext cx="2590801" cy="17930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D6B19-7625-4AA4-AE5A-E36558CB5F5F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Štiri slike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ročno 5"/>
          <p:cNvSpPr>
            <a:spLocks/>
          </p:cNvSpPr>
          <p:nvPr/>
        </p:nvSpPr>
        <p:spPr bwMode="auto">
          <a:xfrm rot="21432709">
            <a:off x="6324263" y="3487057"/>
            <a:ext cx="4288074" cy="297496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00F-A987-4DB8-A613-0BB5F2FD2DF5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29" name="Prostoročno 5"/>
          <p:cNvSpPr>
            <a:spLocks/>
          </p:cNvSpPr>
          <p:nvPr/>
        </p:nvSpPr>
        <p:spPr bwMode="auto">
          <a:xfrm flipV="1">
            <a:off x="6288832" y="223934"/>
            <a:ext cx="4298931" cy="301440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0" name="Prostoročno 5"/>
          <p:cNvSpPr>
            <a:spLocks/>
          </p:cNvSpPr>
          <p:nvPr/>
        </p:nvSpPr>
        <p:spPr bwMode="auto">
          <a:xfrm rot="160574" flipV="1">
            <a:off x="6341325" y="304472"/>
            <a:ext cx="4188922" cy="287391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1" name="Prostoročno 5"/>
          <p:cNvSpPr>
            <a:spLocks/>
          </p:cNvSpPr>
          <p:nvPr/>
        </p:nvSpPr>
        <p:spPr bwMode="auto">
          <a:xfrm rot="10960574" flipH="1" flipV="1">
            <a:off x="6428390" y="357897"/>
            <a:ext cx="3998139" cy="27401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32" name="Prostoročno 5"/>
          <p:cNvSpPr>
            <a:spLocks/>
          </p:cNvSpPr>
          <p:nvPr/>
        </p:nvSpPr>
        <p:spPr bwMode="auto">
          <a:xfrm flipH="1">
            <a:off x="1656574" y="3430171"/>
            <a:ext cx="4203052" cy="291464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3" name="Prostoročno 5"/>
          <p:cNvSpPr>
            <a:spLocks/>
          </p:cNvSpPr>
          <p:nvPr/>
        </p:nvSpPr>
        <p:spPr bwMode="auto">
          <a:xfrm flipH="1">
            <a:off x="1711524" y="3498638"/>
            <a:ext cx="4054926" cy="278198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4" name="Prostoročno 5"/>
          <p:cNvSpPr>
            <a:spLocks/>
          </p:cNvSpPr>
          <p:nvPr/>
        </p:nvSpPr>
        <p:spPr bwMode="auto">
          <a:xfrm rot="10800000">
            <a:off x="1795205" y="3576013"/>
            <a:ext cx="3870246" cy="265250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35" name="Prostoročno 5"/>
          <p:cNvSpPr>
            <a:spLocks/>
          </p:cNvSpPr>
          <p:nvPr/>
        </p:nvSpPr>
        <p:spPr bwMode="auto">
          <a:xfrm rot="200049" flipH="1" flipV="1">
            <a:off x="1604864" y="247650"/>
            <a:ext cx="4254759" cy="299775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6" name="Prostoročno 5"/>
          <p:cNvSpPr>
            <a:spLocks/>
          </p:cNvSpPr>
          <p:nvPr/>
        </p:nvSpPr>
        <p:spPr bwMode="auto">
          <a:xfrm flipH="1" flipV="1">
            <a:off x="1684947" y="325852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7" name="Prostoročno 5"/>
          <p:cNvSpPr>
            <a:spLocks/>
          </p:cNvSpPr>
          <p:nvPr/>
        </p:nvSpPr>
        <p:spPr bwMode="auto">
          <a:xfrm flipH="1" flipV="1">
            <a:off x="1735448" y="393162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38" name="Prostoročno 5"/>
          <p:cNvSpPr>
            <a:spLocks/>
          </p:cNvSpPr>
          <p:nvPr/>
        </p:nvSpPr>
        <p:spPr bwMode="auto">
          <a:xfrm>
            <a:off x="6419893" y="3558258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9" name="Prostoročno 5"/>
          <p:cNvSpPr>
            <a:spLocks/>
          </p:cNvSpPr>
          <p:nvPr/>
        </p:nvSpPr>
        <p:spPr bwMode="auto">
          <a:xfrm>
            <a:off x="6487007" y="3625374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40" name="Ograda slike 16"/>
          <p:cNvSpPr>
            <a:spLocks noGrp="1"/>
          </p:cNvSpPr>
          <p:nvPr>
            <p:ph type="pic" sz="quarter" idx="13"/>
          </p:nvPr>
        </p:nvSpPr>
        <p:spPr>
          <a:xfrm>
            <a:off x="1819059" y="478023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41" name="Ograda slike 16"/>
          <p:cNvSpPr>
            <a:spLocks noGrp="1"/>
          </p:cNvSpPr>
          <p:nvPr>
            <p:ph type="pic" sz="quarter" idx="14"/>
          </p:nvPr>
        </p:nvSpPr>
        <p:spPr>
          <a:xfrm>
            <a:off x="6514707" y="435634"/>
            <a:ext cx="3827062" cy="2569014"/>
          </a:xfrm>
          <a:custGeom>
            <a:avLst/>
            <a:gdLst/>
            <a:ahLst/>
            <a:cxnLst/>
            <a:rect l="l" t="t" r="r" b="b"/>
            <a:pathLst>
              <a:path w="3827062" h="2569014">
                <a:moveTo>
                  <a:pt x="1762274" y="132"/>
                </a:moveTo>
                <a:cubicBezTo>
                  <a:pt x="1838364" y="-694"/>
                  <a:pt x="1912508" y="2364"/>
                  <a:pt x="1983571" y="9550"/>
                </a:cubicBezTo>
                <a:cubicBezTo>
                  <a:pt x="2552076" y="67036"/>
                  <a:pt x="3321232" y="386900"/>
                  <a:pt x="3678682" y="849755"/>
                </a:cubicBezTo>
                <a:cubicBezTo>
                  <a:pt x="3981188" y="1294476"/>
                  <a:pt x="3772325" y="1807812"/>
                  <a:pt x="3487506" y="2094415"/>
                </a:cubicBezTo>
                <a:cubicBezTo>
                  <a:pt x="3202688" y="2381017"/>
                  <a:pt x="2500397" y="2572688"/>
                  <a:pt x="1970394" y="2568961"/>
                </a:cubicBezTo>
                <a:cubicBezTo>
                  <a:pt x="1440392" y="2565234"/>
                  <a:pt x="692858" y="2421551"/>
                  <a:pt x="307760" y="2072722"/>
                </a:cubicBezTo>
                <a:cubicBezTo>
                  <a:pt x="-77337" y="1723893"/>
                  <a:pt x="-112834" y="850987"/>
                  <a:pt x="268256" y="504867"/>
                </a:cubicBezTo>
                <a:cubicBezTo>
                  <a:pt x="601709" y="202012"/>
                  <a:pt x="1229647" y="5913"/>
                  <a:pt x="1762274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42" name="Ograda slike 16"/>
          <p:cNvSpPr>
            <a:spLocks noGrp="1"/>
          </p:cNvSpPr>
          <p:nvPr>
            <p:ph type="pic" sz="quarter" idx="15"/>
          </p:nvPr>
        </p:nvSpPr>
        <p:spPr>
          <a:xfrm>
            <a:off x="1876864" y="3668002"/>
            <a:ext cx="3706757" cy="2480426"/>
          </a:xfrm>
          <a:custGeom>
            <a:avLst/>
            <a:gdLst/>
            <a:ahLst/>
            <a:cxnLst/>
            <a:rect l="l" t="t" r="r" b="b"/>
            <a:pathLst>
              <a:path w="3706757" h="2480426">
                <a:moveTo>
                  <a:pt x="1941340" y="856"/>
                </a:moveTo>
                <a:cubicBezTo>
                  <a:pt x="2429685" y="11721"/>
                  <a:pt x="3030529" y="127214"/>
                  <a:pt x="3370150" y="407123"/>
                </a:cubicBezTo>
                <a:cubicBezTo>
                  <a:pt x="3758289" y="727020"/>
                  <a:pt x="3832067" y="1569477"/>
                  <a:pt x="3479214" y="1921384"/>
                </a:cubicBezTo>
                <a:cubicBezTo>
                  <a:pt x="3126361" y="2273292"/>
                  <a:pt x="2395284" y="2507755"/>
                  <a:pt x="1842967" y="2477864"/>
                </a:cubicBezTo>
                <a:cubicBezTo>
                  <a:pt x="1290649" y="2447973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43" name="Ograda slike 16"/>
          <p:cNvSpPr>
            <a:spLocks noGrp="1"/>
          </p:cNvSpPr>
          <p:nvPr>
            <p:ph type="pic" sz="quarter" idx="16"/>
          </p:nvPr>
        </p:nvSpPr>
        <p:spPr>
          <a:xfrm>
            <a:off x="6607386" y="3696666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 pravokotne slike z napis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26E2-89CA-487D-AE7D-60FF13F3BAF5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21" name="Prostoročno 20"/>
          <p:cNvSpPr>
            <a:spLocks/>
          </p:cNvSpPr>
          <p:nvPr/>
        </p:nvSpPr>
        <p:spPr bwMode="auto">
          <a:xfrm flipH="1">
            <a:off x="8747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2" name="Prostoročno 21"/>
          <p:cNvSpPr>
            <a:spLocks/>
          </p:cNvSpPr>
          <p:nvPr/>
        </p:nvSpPr>
        <p:spPr bwMode="auto">
          <a:xfrm flipH="1">
            <a:off x="940025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3" name="Prostoročno 22"/>
          <p:cNvSpPr>
            <a:spLocks/>
          </p:cNvSpPr>
          <p:nvPr/>
        </p:nvSpPr>
        <p:spPr bwMode="auto">
          <a:xfrm flipH="1">
            <a:off x="1005341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39" name="Prostoročno 38"/>
          <p:cNvSpPr>
            <a:spLocks/>
          </p:cNvSpPr>
          <p:nvPr/>
        </p:nvSpPr>
        <p:spPr bwMode="auto">
          <a:xfrm>
            <a:off x="62468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40" name="Prostoročno 39"/>
          <p:cNvSpPr>
            <a:spLocks/>
          </p:cNvSpPr>
          <p:nvPr/>
        </p:nvSpPr>
        <p:spPr bwMode="auto">
          <a:xfrm>
            <a:off x="6312126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41" name="Prostoročno 40"/>
          <p:cNvSpPr>
            <a:spLocks/>
          </p:cNvSpPr>
          <p:nvPr/>
        </p:nvSpPr>
        <p:spPr bwMode="auto">
          <a:xfrm>
            <a:off x="6377440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42" name="Prostoročno 41"/>
          <p:cNvSpPr>
            <a:spLocks/>
          </p:cNvSpPr>
          <p:nvPr/>
        </p:nvSpPr>
        <p:spPr bwMode="auto">
          <a:xfrm flipH="1" flipV="1">
            <a:off x="8747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43" name="Prostoročno 42"/>
          <p:cNvSpPr>
            <a:spLocks/>
          </p:cNvSpPr>
          <p:nvPr/>
        </p:nvSpPr>
        <p:spPr bwMode="auto">
          <a:xfrm flipH="1" flipV="1">
            <a:off x="940025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44" name="Prostoročno 43"/>
          <p:cNvSpPr>
            <a:spLocks/>
          </p:cNvSpPr>
          <p:nvPr/>
        </p:nvSpPr>
        <p:spPr bwMode="auto">
          <a:xfrm flipH="1" flipV="1">
            <a:off x="1005341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45" name="Prostoročno 44"/>
          <p:cNvSpPr>
            <a:spLocks/>
          </p:cNvSpPr>
          <p:nvPr/>
        </p:nvSpPr>
        <p:spPr bwMode="auto">
          <a:xfrm flipV="1">
            <a:off x="62468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46" name="Prostoročno 45"/>
          <p:cNvSpPr>
            <a:spLocks/>
          </p:cNvSpPr>
          <p:nvPr/>
        </p:nvSpPr>
        <p:spPr bwMode="auto">
          <a:xfrm flipV="1">
            <a:off x="6312126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47" name="Prostoročno 46"/>
          <p:cNvSpPr>
            <a:spLocks/>
          </p:cNvSpPr>
          <p:nvPr/>
        </p:nvSpPr>
        <p:spPr bwMode="auto">
          <a:xfrm flipV="1">
            <a:off x="6377440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48" name="Ograda slike 13"/>
          <p:cNvSpPr>
            <a:spLocks noGrp="1"/>
          </p:cNvSpPr>
          <p:nvPr>
            <p:ph type="pic" sz="quarter" idx="13"/>
          </p:nvPr>
        </p:nvSpPr>
        <p:spPr>
          <a:xfrm>
            <a:off x="1066798" y="444864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49" name="Ograda slike 13"/>
          <p:cNvSpPr>
            <a:spLocks noGrp="1"/>
          </p:cNvSpPr>
          <p:nvPr>
            <p:ph type="pic" sz="quarter" idx="15"/>
          </p:nvPr>
        </p:nvSpPr>
        <p:spPr>
          <a:xfrm>
            <a:off x="1066798" y="3681730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50" name="Ograda slike 13"/>
          <p:cNvSpPr>
            <a:spLocks noGrp="1"/>
          </p:cNvSpPr>
          <p:nvPr>
            <p:ph type="pic" sz="quarter" idx="16"/>
          </p:nvPr>
        </p:nvSpPr>
        <p:spPr>
          <a:xfrm>
            <a:off x="6425339" y="3681730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51" name="Pravokotnik 54"/>
          <p:cNvSpPr/>
          <p:nvPr/>
        </p:nvSpPr>
        <p:spPr>
          <a:xfrm>
            <a:off x="6425339" y="444864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627811" y="771306"/>
            <a:ext cx="4267201" cy="20395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Skupina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Prostoročno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8" name="Prostoročno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9" name="Prostoročno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0" name="Prostoročno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1" name="Prostoročno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2" name="Prostoročno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3" name="Prostoročno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4" name="Prostoročno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sl-SI" dirty="0"/>
            </a:p>
          </p:txBody>
        </p:sp>
        <p:sp>
          <p:nvSpPr>
            <p:cNvPr id="15" name="Prostoročno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6" name="Prostoročno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sl-SI" dirty="0"/>
            </a:p>
          </p:txBody>
        </p:sp>
        <p:sp>
          <p:nvSpPr>
            <p:cNvPr id="17" name="Prostoročno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8" name="Prostoročno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9" name="Prostoročno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sl-SI" dirty="0"/>
            </a:p>
          </p:txBody>
        </p:sp>
        <p:sp>
          <p:nvSpPr>
            <p:cNvPr id="20" name="Prostoročno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21" name="Prostoročno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22" name="Prostoročno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23" name="Prostoročno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24" name="Prostoročno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25" name="Prostoročno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26" name="Prostoročno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27" name="Prostoročno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28" name="Prostoročno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29" name="Prostoročno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30" name="Prostoročno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31" name="Prostoročno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32" name="Prostoročno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33" name="Prostoročno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34" name="Prostoročno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35" name="Prostoročno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36" name="Prostoročno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37" name="Prostoročno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38" name="Prostoročno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39" name="Prostoročno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40" name="Prostoročno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41" name="Prostoročno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42" name="Prostoročno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43" name="Prostoročno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44" name="Prostoročno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45" name="Prostoročno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46" name="Prostoročno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47" name="Prostoročno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48" name="Prostoročno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49" name="Prostoročno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sl-SI" dirty="0"/>
            </a:p>
          </p:txBody>
        </p:sp>
        <p:sp>
          <p:nvSpPr>
            <p:cNvPr id="50" name="Prostoročno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51" name="Prostoročno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52" name="Prostoročno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53" name="Prostoročno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54" name="Prostoročno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55" name="Prostoročno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56" name="Prostoročno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57" name="Prostoročno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58" name="Prostoročno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59" name="Prostoročno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60" name="Prostoročno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sl-SI" dirty="0"/>
            </a:p>
          </p:txBody>
        </p:sp>
        <p:sp>
          <p:nvSpPr>
            <p:cNvPr id="61" name="Prostoročno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62" name="Prostoročno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63" name="Prostoročno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64" name="Prostoročno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65" name="Prostoročno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66" name="Prostoročno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sl-SI" dirty="0"/>
            </a:p>
          </p:txBody>
        </p:sp>
        <p:sp>
          <p:nvSpPr>
            <p:cNvPr id="67" name="Prostoročno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68" name="Prostoročno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69" name="Prostoročno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sl-SI" dirty="0"/>
            </a:p>
          </p:txBody>
        </p:sp>
        <p:sp>
          <p:nvSpPr>
            <p:cNvPr id="70" name="Prostoročno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71" name="Prostoročno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72" name="Prostoročno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73" name="Prostoročno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74" name="Prostoročno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75" name="Prostoročno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76" name="Prostoročno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77" name="Prostoročno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78" name="Prostoročno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sl-SI" dirty="0"/>
            </a:p>
          </p:txBody>
        </p:sp>
        <p:sp>
          <p:nvSpPr>
            <p:cNvPr id="79" name="Prostoročno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80" name="Prostoročno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81" name="Prostoročno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82" name="Prostoročno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83" name="Prostoročno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84" name="Prostoročno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85" name="Prostoročno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86" name="Prostoročno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87" name="Prostoročno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88" name="Prostoročno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89" name="Prostoročno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90" name="Prostoročno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91" name="Prostoročno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92" name="Prostoročno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93" name="Prostoročno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94" name="Prostoročno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95" name="Prostoročno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96" name="Prostoročno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97" name="Prostoročno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98" name="Prostoročno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99" name="Prostoročno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00" name="Prostoročno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01" name="Prostoročno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02" name="Prostoročno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03" name="Prostoročno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04" name="Prostoročno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05" name="Prostoročno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06" name="Prostoročno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  <p:sp>
          <p:nvSpPr>
            <p:cNvPr id="107" name="Prostoročno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 dirty="0"/>
            </a:p>
          </p:txBody>
        </p:sp>
      </p:grpSp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</a:t>
            </a:r>
            <a:r>
              <a:rPr lang="sl-SI" noProof="0" dirty="0"/>
              <a:t>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4CF2F181-94B8-48A3-BCAE-F0C842125A38}" type="datetime1">
              <a:rPr lang="sl-SI" smtClean="0"/>
              <a:t>25.5.2020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09C03C58-465B-42F2-8BA3-01664A6B69B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03573" y="1984664"/>
            <a:ext cx="4021282" cy="2088572"/>
          </a:xfrm>
          <a:solidFill>
            <a:schemeClr val="bg2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l-SI" b="1" dirty="0">
                <a:solidFill>
                  <a:schemeClr val="accent1">
                    <a:lumMod val="50000"/>
                  </a:schemeClr>
                </a:solidFill>
              </a:rPr>
              <a:t>DER VERZAUBERTE IGEL UND DIE GRAFENTOCHTER</a:t>
            </a:r>
            <a:endParaRPr lang="sl-SI" b="0" i="0" dirty="0">
              <a:solidFill>
                <a:schemeClr val="accent1">
                  <a:lumMod val="50000"/>
                </a:schemeClr>
              </a:solidFill>
              <a:latin typeface="Cambria"/>
            </a:endParaRP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Slika 5" descr="http://www.zupca.net/dnevna_soba/pravljice/jpeg/jancek_jezek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856" y="1484340"/>
            <a:ext cx="5045651" cy="365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26">
        <p:fade/>
      </p:transition>
    </mc:Choice>
    <mc:Fallback xmlns="">
      <p:transition spd="med" advTm="6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59" y="0"/>
            <a:ext cx="5234582" cy="685800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-18072" y="458956"/>
            <a:ext cx="3461631" cy="62478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50000"/>
                  </a:schemeClr>
                </a:solidFill>
              </a:rPr>
              <a:t>Eine Mutter lebt mit ihren Sohn Ingo auf einem kleinen Bauernhof. </a:t>
            </a:r>
          </a:p>
          <a:p>
            <a:endParaRPr lang="sl-SI" sz="2000" dirty="0">
              <a:solidFill>
                <a:schemeClr val="tx1">
                  <a:lumMod val="50000"/>
                </a:schemeClr>
              </a:solidFill>
            </a:endParaRPr>
          </a:p>
          <a:p>
            <a:endParaRPr lang="sl-SI" sz="2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sz="2000" dirty="0">
                <a:solidFill>
                  <a:schemeClr val="tx1">
                    <a:lumMod val="50000"/>
                  </a:schemeClr>
                </a:solidFill>
              </a:rPr>
              <a:t>Seine Mutter knetet den Teig für das Brot. Ingo will auch den Teig kneten.</a:t>
            </a:r>
          </a:p>
          <a:p>
            <a:endParaRPr lang="sl-SI" sz="2000" dirty="0">
              <a:solidFill>
                <a:schemeClr val="tx1">
                  <a:lumMod val="50000"/>
                </a:schemeClr>
              </a:solidFill>
            </a:endParaRPr>
          </a:p>
          <a:p>
            <a:endParaRPr lang="sl-SI" sz="2000" dirty="0">
              <a:solidFill>
                <a:schemeClr val="tx1">
                  <a:lumMod val="50000"/>
                </a:schemeClr>
              </a:solidFill>
            </a:endParaRPr>
          </a:p>
          <a:p>
            <a:endParaRPr lang="sl-SI" sz="2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sz="2000" dirty="0">
                <a:solidFill>
                  <a:schemeClr val="tx1">
                    <a:lumMod val="50000"/>
                  </a:schemeClr>
                </a:solidFill>
              </a:rPr>
              <a:t>Die Mutter sagt: »Geh weg, du kleiner Igel!«</a:t>
            </a:r>
            <a:endParaRPr lang="sl-SI" sz="2000" dirty="0">
              <a:solidFill>
                <a:schemeClr val="tx1">
                  <a:lumMod val="50000"/>
                </a:schemeClr>
              </a:solidFill>
            </a:endParaRPr>
          </a:p>
          <a:p>
            <a:endParaRPr lang="sl-SI" sz="2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sz="2000" dirty="0">
                <a:solidFill>
                  <a:schemeClr val="tx1">
                    <a:lumMod val="50000"/>
                  </a:schemeClr>
                </a:solidFill>
              </a:rPr>
              <a:t>Und der kleine Junge Ingo verwandelt sich</a:t>
            </a:r>
            <a:endParaRPr lang="sl-SI" sz="2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sl-SI" sz="2000" dirty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sl-SI" sz="20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sl-SI" sz="2000" dirty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sl-SI" sz="2000" dirty="0">
                <a:solidFill>
                  <a:schemeClr val="tx1">
                    <a:lumMod val="50000"/>
                  </a:schemeClr>
                </a:solidFill>
              </a:rPr>
            </a:br>
            <a:endParaRPr lang="sl-SI" sz="2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sz="2000" dirty="0">
                <a:solidFill>
                  <a:schemeClr val="tx1">
                    <a:lumMod val="50000"/>
                  </a:schemeClr>
                </a:solidFill>
              </a:rPr>
              <a:t>in einen Igel.</a:t>
            </a:r>
          </a:p>
        </p:txBody>
      </p:sp>
      <p:sp>
        <p:nvSpPr>
          <p:cNvPr id="5" name="Pravokotnik 4"/>
          <p:cNvSpPr/>
          <p:nvPr/>
        </p:nvSpPr>
        <p:spPr>
          <a:xfrm>
            <a:off x="8678141" y="3075710"/>
            <a:ext cx="3513859" cy="2246769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Der kleine Igel will nicht mehr zu Hause bleiben. </a:t>
            </a:r>
            <a:r>
              <a:rPr lang="sl-SI" sz="20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sl-SI" sz="20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</a:br>
            <a:endParaRPr lang="sl-SI" sz="2000" dirty="0">
              <a:solidFill>
                <a:schemeClr val="tx1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r>
              <a:rPr lang="de-DE" sz="20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Er läuft </a:t>
            </a:r>
            <a:r>
              <a:rPr lang="sl-SI" sz="20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                  </a:t>
            </a:r>
            <a:r>
              <a:rPr lang="de-DE" sz="20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in den Wald </a:t>
            </a:r>
            <a:r>
              <a:rPr lang="sl-SI" sz="20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sl-SI" sz="20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sl-SI" sz="20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sl-SI" sz="20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de-DE" sz="20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und sucht sich einen großen Baum.</a:t>
            </a:r>
            <a:endParaRPr lang="sl-SI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427" y="1120235"/>
            <a:ext cx="1276497" cy="95849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055" y="2918739"/>
            <a:ext cx="2081656" cy="91361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8"/>
          <a:srcRect l="38148" t="27424" r="49327" b="59091"/>
          <a:stretch/>
        </p:blipFill>
        <p:spPr>
          <a:xfrm>
            <a:off x="340415" y="5386561"/>
            <a:ext cx="644236" cy="92479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9"/>
          <a:srcRect l="63201" t="52266" r="13990" b="12236"/>
          <a:stretch/>
        </p:blipFill>
        <p:spPr>
          <a:xfrm>
            <a:off x="1703708" y="5512380"/>
            <a:ext cx="1041175" cy="806625"/>
          </a:xfrm>
          <a:prstGeom prst="rect">
            <a:avLst/>
          </a:prstGeom>
        </p:spPr>
      </p:pic>
      <p:cxnSp>
        <p:nvCxnSpPr>
          <p:cNvPr id="13" name="Raven puščični povezovalnik 12"/>
          <p:cNvCxnSpPr/>
          <p:nvPr/>
        </p:nvCxnSpPr>
        <p:spPr>
          <a:xfrm>
            <a:off x="1059873" y="5915692"/>
            <a:ext cx="56110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Slika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1232" y="3832355"/>
            <a:ext cx="850465" cy="69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370">
        <p:fade/>
      </p:transition>
    </mc:Choice>
    <mc:Fallback xmlns="">
      <p:transition spd="med" advTm="38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3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9" b="14309"/>
          <a:stretch>
            <a:fillRect/>
          </a:stretch>
        </p:blipFill>
        <p:spPr>
          <a:xfrm>
            <a:off x="1953492" y="510394"/>
            <a:ext cx="8260772" cy="4103169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1392383" y="5369978"/>
            <a:ext cx="5648003" cy="710863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>Dort macht er sich eine Höhle.</a:t>
            </a:r>
            <a: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</a:br>
            <a:r>
              <a:rPr lang="de-DE" sz="2000" dirty="0">
                <a:solidFill>
                  <a:schemeClr val="tx1">
                    <a:lumMod val="75000"/>
                  </a:schemeClr>
                </a:solidFill>
              </a:rPr>
              <a:t>Der kleine Igel lebt dort ganz allein – 7 Jahre lang.</a:t>
            </a:r>
            <a:endParaRPr lang="sl-SI" sz="2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753443" y="6241990"/>
            <a:ext cx="5806654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de-AT" sz="2000" dirty="0">
                <a:solidFill>
                  <a:schemeClr val="tx1">
                    <a:lumMod val="75000"/>
                  </a:schemeClr>
                </a:solidFill>
              </a:rPr>
              <a:t>Hinter dem Wald steht ein wunderschönes Schloss.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97" y="5216813"/>
            <a:ext cx="1523851" cy="16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18">
        <p:fade/>
      </p:transition>
    </mc:Choice>
    <mc:Fallback xmlns="">
      <p:transition spd="med" advTm="165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 t="205" r="3643" b="-22"/>
          <a:stretch/>
        </p:blipFill>
        <p:spPr>
          <a:xfrm>
            <a:off x="3210791" y="2"/>
            <a:ext cx="4987636" cy="6857998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0" y="394236"/>
            <a:ext cx="3210791" cy="6247864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>Im Schloss wohnt ein Graf. </a:t>
            </a:r>
            <a:endParaRPr lang="sl-SI" sz="2000" dirty="0">
              <a:solidFill>
                <a:schemeClr val="tx1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r>
              <a:rPr lang="de-AT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de-AT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</a:br>
            <a:r>
              <a:rPr lang="de-AT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>Eines Tages geht der Graf auf die Jagd.</a:t>
            </a:r>
            <a:br>
              <a:rPr lang="de-AT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</a:br>
            <a:endParaRPr lang="sl-SI" sz="2000" dirty="0">
              <a:solidFill>
                <a:schemeClr val="tx1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endParaRPr lang="sl-SI" sz="2000" dirty="0">
              <a:solidFill>
                <a:schemeClr val="tx1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endParaRPr lang="sl-SI" sz="2000" dirty="0">
              <a:solidFill>
                <a:schemeClr val="tx1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r>
              <a:rPr lang="de-AT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>Er verirrt sich im dunklen Wald.</a:t>
            </a:r>
            <a:br>
              <a:rPr lang="de-AT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</a:br>
            <a:endParaRPr lang="sl-SI" sz="2000" dirty="0">
              <a:solidFill>
                <a:schemeClr val="tx1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r>
              <a:rPr lang="de-AT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>Er ist müde und schläft </a:t>
            </a:r>
            <a: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</a:br>
            <a:endParaRPr lang="sl-SI" sz="2000" dirty="0">
              <a:solidFill>
                <a:schemeClr val="tx1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r>
              <a:rPr lang="de-AT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>unter einem Baum ein. </a:t>
            </a:r>
            <a: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</a:br>
            <a:endParaRPr lang="sl-SI" sz="2000" dirty="0">
              <a:solidFill>
                <a:schemeClr val="tx1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r>
              <a:rPr lang="de-AT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>Der Igel Ingo ist sehr froh und pfeift </a:t>
            </a:r>
            <a: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</a:br>
            <a: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</a:br>
            <a: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</a:br>
            <a: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sl-SI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</a:br>
            <a:r>
              <a:rPr lang="de-AT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>eine fröhliche Melodie. </a:t>
            </a:r>
            <a:endParaRPr lang="sl-SI" sz="2000" dirty="0">
              <a:solidFill>
                <a:schemeClr val="tx1">
                  <a:lumMod val="75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8198427" y="1074510"/>
            <a:ext cx="3993573" cy="470898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2000" dirty="0">
                <a:ea typeface="Calibri" panose="020F0502020204030204" pitchFamily="34" charset="0"/>
              </a:rPr>
              <a:t>Der Graf wacht auf. Er bittet den Igel um Hilfe</a:t>
            </a:r>
            <a:r>
              <a:rPr lang="sl-SI" sz="2000" dirty="0">
                <a:ea typeface="Calibri" panose="020F0502020204030204" pitchFamily="34" charset="0"/>
              </a:rPr>
              <a:t>.</a:t>
            </a:r>
          </a:p>
          <a:p>
            <a:r>
              <a:rPr lang="de-DE" sz="2000" dirty="0">
                <a:ea typeface="Calibri" panose="020F0502020204030204" pitchFamily="34" charset="0"/>
              </a:rPr>
              <a:t/>
            </a:r>
            <a:br>
              <a:rPr lang="de-DE" sz="2000" dirty="0">
                <a:ea typeface="Calibri" panose="020F0502020204030204" pitchFamily="34" charset="0"/>
              </a:rPr>
            </a:br>
            <a:r>
              <a:rPr lang="de-DE" sz="2000" dirty="0">
                <a:ea typeface="Calibri" panose="020F0502020204030204" pitchFamily="34" charset="0"/>
              </a:rPr>
              <a:t>Der Igel sagt: »Gut. Aber ich will eine Eurer Tochter heiraten.«</a:t>
            </a:r>
            <a:endParaRPr lang="sl-SI" sz="2000" dirty="0">
              <a:ea typeface="Calibri" panose="020F0502020204030204" pitchFamily="34" charset="0"/>
            </a:endParaRPr>
          </a:p>
          <a:p>
            <a:endParaRPr lang="sl-SI" sz="2000" dirty="0">
              <a:ea typeface="Calibri" panose="020F0502020204030204" pitchFamily="34" charset="0"/>
            </a:endParaRPr>
          </a:p>
          <a:p>
            <a:endParaRPr lang="sl-SI" sz="2000" dirty="0">
              <a:ea typeface="Calibri" panose="020F0502020204030204" pitchFamily="34" charset="0"/>
            </a:endParaRPr>
          </a:p>
          <a:p>
            <a:endParaRPr lang="sl-SI" sz="2000" dirty="0">
              <a:ea typeface="Calibri" panose="020F0502020204030204" pitchFamily="34" charset="0"/>
            </a:endParaRPr>
          </a:p>
          <a:p>
            <a:endParaRPr lang="sl-SI" sz="2000" dirty="0">
              <a:ea typeface="Calibri" panose="020F0502020204030204" pitchFamily="34" charset="0"/>
            </a:endParaRPr>
          </a:p>
          <a:p>
            <a:endParaRPr lang="sl-SI" sz="2000" dirty="0">
              <a:ea typeface="Calibri" panose="020F0502020204030204" pitchFamily="34" charset="0"/>
            </a:endParaRPr>
          </a:p>
          <a:p>
            <a:r>
              <a:rPr lang="de-DE" sz="2000" dirty="0">
                <a:ea typeface="Calibri" panose="020F0502020204030204" pitchFamily="34" charset="0"/>
              </a:rPr>
              <a:t/>
            </a:r>
            <a:br>
              <a:rPr lang="de-DE" sz="2000" dirty="0">
                <a:ea typeface="Calibri" panose="020F0502020204030204" pitchFamily="34" charset="0"/>
              </a:rPr>
            </a:br>
            <a:endParaRPr lang="sl-SI" sz="2000" dirty="0">
              <a:ea typeface="Calibri" panose="020F0502020204030204" pitchFamily="34" charset="0"/>
            </a:endParaRPr>
          </a:p>
          <a:p>
            <a:r>
              <a:rPr lang="de-DE" sz="2000" dirty="0">
                <a:ea typeface="Calibri" panose="020F0502020204030204" pitchFamily="34" charset="0"/>
              </a:rPr>
              <a:t>Der Graf sagt ja, aber er will den kleinen hässlichen Igel nicht im Haus haben.</a:t>
            </a:r>
            <a:endParaRPr lang="sl-SI" sz="20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6"/>
          <a:srcRect l="1965" t="24509" r="68983" b="12745"/>
          <a:stretch/>
        </p:blipFill>
        <p:spPr>
          <a:xfrm>
            <a:off x="1444869" y="1363868"/>
            <a:ext cx="441614" cy="102945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3170" y="5015724"/>
            <a:ext cx="825012" cy="102254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45" y="3429001"/>
            <a:ext cx="846446" cy="84644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0270" y="2662017"/>
            <a:ext cx="871804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917">
        <p:fade/>
      </p:transition>
    </mc:Choice>
    <mc:Fallback xmlns="">
      <p:transition spd="med" advTm="44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http://www.delo.si/assets/media/picture/20111007/ptica4.jpg?rev=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1971" r="3327" b="3939"/>
          <a:stretch/>
        </p:blipFill>
        <p:spPr bwMode="auto">
          <a:xfrm>
            <a:off x="3148445" y="0"/>
            <a:ext cx="572539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0" y="1325572"/>
            <a:ext cx="3148445" cy="3724096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</a:rPr>
              <a:t>Am nächsten Tag kommt der Igel Ingo und ruft: »Guten Morgen! Herr Graf, ich will Eure Tochter heiraten!«</a:t>
            </a:r>
            <a:endParaRPr lang="sl-SI" sz="2000" dirty="0">
              <a:solidFill>
                <a:schemeClr val="tx1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endParaRPr lang="sl-SI" sz="20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sl-SI" sz="20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sl-SI" sz="20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sl-SI" sz="20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sl-SI" sz="20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sl-SI" dirty="0"/>
          </a:p>
        </p:txBody>
      </p:sp>
      <p:sp>
        <p:nvSpPr>
          <p:cNvPr id="5" name="Pravokotnik 4"/>
          <p:cNvSpPr/>
          <p:nvPr/>
        </p:nvSpPr>
        <p:spPr>
          <a:xfrm>
            <a:off x="8873836" y="2479734"/>
            <a:ext cx="3318164" cy="707886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2000" dirty="0">
                <a:ea typeface="Calibri" panose="020F0502020204030204" pitchFamily="34" charset="0"/>
              </a:rPr>
              <a:t>Der Graf will nichts davon hören. </a:t>
            </a:r>
            <a:endParaRPr lang="sl-SI" sz="20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106" y="2633366"/>
            <a:ext cx="871470" cy="21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19">
        <p:fade/>
      </p:transition>
    </mc:Choice>
    <mc:Fallback xmlns="">
      <p:transition spd="med" advTm="132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24" y="0"/>
            <a:ext cx="5176751" cy="6895154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0" y="1662545"/>
            <a:ext cx="3507624" cy="275973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de-DE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Seine erste Tochter sagt, sie will einen Grafen. </a:t>
            </a:r>
            <a:endParaRPr lang="sl-SI" sz="2000" dirty="0">
              <a:solidFill>
                <a:schemeClr val="tx1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e-DE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Die zweite Tochter sagt, sie will einen König. </a:t>
            </a:r>
            <a:endParaRPr lang="sl-SI" sz="2000" dirty="0">
              <a:solidFill>
                <a:schemeClr val="tx1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e-DE" sz="20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Und die jüngste Tochter sagt, sie will den Igel heiraten, denn er rettete das Leben ihres Vaters.</a:t>
            </a:r>
            <a:endParaRPr lang="sl-SI" sz="2000" dirty="0">
              <a:solidFill>
                <a:schemeClr val="tx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8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565">
        <p:fade/>
      </p:transition>
    </mc:Choice>
    <mc:Fallback xmlns="">
      <p:transition spd="med" advTm="205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r="204"/>
          <a:stretch/>
        </p:blipFill>
        <p:spPr>
          <a:xfrm rot="16200000">
            <a:off x="2572430" y="-1431972"/>
            <a:ext cx="6873148" cy="9737092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2585198" y="6088102"/>
            <a:ext cx="6847609" cy="553998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 heiraten sie und feiern ein tolles Fest!</a:t>
            </a:r>
            <a:endParaRPr lang="sl-SI" sz="2000" b="1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8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09">
        <p:fade/>
      </p:transition>
    </mc:Choice>
    <mc:Fallback xmlns="">
      <p:transition spd="med" advTm="97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eavesAlbum_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vesAlbum_16x9.potx" id="{207E927A-870C-40A9-A0C9-6A0F923FA606}" vid="{25473F50-883B-400D-AAE8-2B76456C407F}"/>
    </a:ext>
  </a:extLst>
</a:theme>
</file>

<file path=ppt/theme/theme2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CA8FCBB-2759-4EBF-B752-E9F4336E1B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Družinski fotoalbum (predloga z zelenim listom v naravi)</Template>
  <TotalTime>0</TotalTime>
  <Words>175</Words>
  <Application>Microsoft Office PowerPoint</Application>
  <PresentationFormat>Širokozaslonsko</PresentationFormat>
  <Paragraphs>46</Paragraphs>
  <Slides>7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2" baseType="lpstr">
      <vt:lpstr>Arial</vt:lpstr>
      <vt:lpstr>Calibri</vt:lpstr>
      <vt:lpstr>Cambria</vt:lpstr>
      <vt:lpstr>Times New Roman</vt:lpstr>
      <vt:lpstr>LeavesAlbum_16x9</vt:lpstr>
      <vt:lpstr>DER VERZAUBERTE IGEL UND DIE GRAFENTOCHTER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cp:lastPrinted>2020-05-14T10:37:01Z</cp:lastPrinted>
  <dcterms:created xsi:type="dcterms:W3CDTF">2020-05-11T08:09:05Z</dcterms:created>
  <dcterms:modified xsi:type="dcterms:W3CDTF">2020-05-25T06:59:08Z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TC034888359991</vt:lpwstr>
  </property>
</Properties>
</file>