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5" r:id="rId8"/>
    <p:sldId id="286" r:id="rId9"/>
    <p:sldId id="283" r:id="rId10"/>
    <p:sldId id="262" r:id="rId11"/>
    <p:sldId id="263" r:id="rId12"/>
    <p:sldId id="264" r:id="rId13"/>
    <p:sldId id="265" r:id="rId14"/>
    <p:sldId id="287" r:id="rId15"/>
    <p:sldId id="284" r:id="rId16"/>
    <p:sldId id="266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86377" autoAdjust="0"/>
  </p:normalViewPr>
  <p:slideViewPr>
    <p:cSldViewPr>
      <p:cViewPr varScale="1">
        <p:scale>
          <a:sx n="63" d="100"/>
          <a:sy n="63" d="100"/>
        </p:scale>
        <p:origin x="9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88" y="148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030E62-68D5-46C6-AB8C-803A3B75072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235FD56B-A060-4154-A632-6F9FFAA637FD}">
      <dgm:prSet phldrT="[besedilo]" custT="1"/>
      <dgm:spPr>
        <a:xfrm>
          <a:off x="0" y="395287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l-SI" sz="16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1. Razjasnitev, soudeleženost pri odločanju in razumevanju namenov učenja in kriterijev za uspeh.</a:t>
          </a:r>
        </a:p>
        <a:p>
          <a:r>
            <a:rPr lang="sl-SI" sz="1600" b="1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POZNAVANJE CILJEV</a:t>
          </a:r>
          <a:endParaRPr lang="sl-SI" sz="1600" b="1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F4CD89D8-B467-4702-8378-C5652546C70F}" type="parTrans" cxnId="{C0A8DF6A-6192-4246-8602-D3B4C7FDE0A5}">
      <dgm:prSet/>
      <dgm:spPr/>
      <dgm:t>
        <a:bodyPr/>
        <a:lstStyle/>
        <a:p>
          <a:endParaRPr lang="sl-SI"/>
        </a:p>
      </dgm:t>
    </dgm:pt>
    <dgm:pt modelId="{1CF86923-47C5-43C5-B43A-E1EDA890E0EA}" type="sibTrans" cxnId="{C0A8DF6A-6192-4246-8602-D3B4C7FDE0A5}">
      <dgm:prSet/>
      <dgm:spPr/>
      <dgm:t>
        <a:bodyPr/>
        <a:lstStyle/>
        <a:p>
          <a:endParaRPr lang="sl-SI"/>
        </a:p>
      </dgm:t>
    </dgm:pt>
    <dgm:pt modelId="{DE5B09DA-2877-4381-B4A7-42DC5336024B}">
      <dgm:prSet phldrT="[besedilo]" custT="1"/>
      <dgm:spPr>
        <a:xfrm>
          <a:off x="2828925" y="395287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l-SI" sz="16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2. Priprava takšnih dejavnosti v razredu, s katerimi je mogoče pridobiti dokaze o učenju.</a:t>
          </a:r>
        </a:p>
        <a:p>
          <a:endParaRPr lang="sl-SI" sz="1400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r>
            <a:rPr lang="sl-SI" sz="1600" b="1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DEJAVNOSTI  UČENCA</a:t>
          </a:r>
          <a:endParaRPr lang="sl-SI" sz="1600" b="1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7B82535F-443F-44DB-BCBC-0B286A038DE2}" type="parTrans" cxnId="{B9AAED0C-B861-4248-8CC5-867FB46C7AAA}">
      <dgm:prSet/>
      <dgm:spPr/>
      <dgm:t>
        <a:bodyPr/>
        <a:lstStyle/>
        <a:p>
          <a:endParaRPr lang="sl-SI"/>
        </a:p>
      </dgm:t>
    </dgm:pt>
    <dgm:pt modelId="{622AF9B6-9B6C-4DFB-AFDF-409E449E3B7F}" type="sibTrans" cxnId="{B9AAED0C-B861-4248-8CC5-867FB46C7AAA}">
      <dgm:prSet/>
      <dgm:spPr/>
      <dgm:t>
        <a:bodyPr/>
        <a:lstStyle/>
        <a:p>
          <a:endParaRPr lang="sl-SI"/>
        </a:p>
      </dgm:t>
    </dgm:pt>
    <dgm:pt modelId="{0DAFF61E-B26B-4D26-AD4E-71502127FF1F}">
      <dgm:prSet phldrT="[besedilo]" custT="1"/>
      <dgm:spPr>
        <a:xfrm>
          <a:off x="5657849" y="395287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l-SI" sz="16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3. Zagotavljanje povratnih informacij, ki učence „potiskajo“ naprej.</a:t>
          </a:r>
        </a:p>
        <a:p>
          <a:r>
            <a:rPr lang="sl-SI" sz="1600" b="1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POVRATNE INFORMACIJE</a:t>
          </a:r>
          <a:endParaRPr lang="sl-SI" sz="1600" b="1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4B2BB95C-6871-4DF1-91A4-886B4F590869}" type="parTrans" cxnId="{E5F8BFD4-C6BF-44CF-BF71-04274027DD9F}">
      <dgm:prSet/>
      <dgm:spPr/>
      <dgm:t>
        <a:bodyPr/>
        <a:lstStyle/>
        <a:p>
          <a:endParaRPr lang="sl-SI"/>
        </a:p>
      </dgm:t>
    </dgm:pt>
    <dgm:pt modelId="{DE9AF8B5-FAA0-4DCA-A125-F05E10A9CC22}" type="sibTrans" cxnId="{E5F8BFD4-C6BF-44CF-BF71-04274027DD9F}">
      <dgm:prSet/>
      <dgm:spPr/>
      <dgm:t>
        <a:bodyPr/>
        <a:lstStyle/>
        <a:p>
          <a:endParaRPr lang="sl-SI"/>
        </a:p>
      </dgm:t>
    </dgm:pt>
    <dgm:pt modelId="{74F29D23-0F25-4718-A9E1-FFB6FFEAE400}">
      <dgm:prSet phldrT="[besedilo]" custT="1"/>
      <dgm:spPr>
        <a:xfrm>
          <a:off x="1414462" y="2195512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l-SI" sz="16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4. Aktiviranje učencev, da postanejo drug drugemu vir učenja.</a:t>
          </a:r>
        </a:p>
        <a:p>
          <a:endParaRPr lang="sl-SI" sz="1400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r>
            <a:rPr lang="sl-SI" sz="1600" b="1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VRSTNIŠKO SODELOVANJE</a:t>
          </a:r>
          <a:endParaRPr lang="sl-SI" sz="1600" b="1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811E50B0-930E-4792-98EB-9932C359067E}" type="parTrans" cxnId="{3063D5DE-8F7D-4E3E-AC5E-21BBF91EE3C4}">
      <dgm:prSet/>
      <dgm:spPr/>
      <dgm:t>
        <a:bodyPr/>
        <a:lstStyle/>
        <a:p>
          <a:endParaRPr lang="sl-SI"/>
        </a:p>
      </dgm:t>
    </dgm:pt>
    <dgm:pt modelId="{E613F35F-BC36-421C-A861-1866C055BBDB}" type="sibTrans" cxnId="{3063D5DE-8F7D-4E3E-AC5E-21BBF91EE3C4}">
      <dgm:prSet/>
      <dgm:spPr/>
      <dgm:t>
        <a:bodyPr/>
        <a:lstStyle/>
        <a:p>
          <a:endParaRPr lang="sl-SI"/>
        </a:p>
      </dgm:t>
    </dgm:pt>
    <dgm:pt modelId="{1EB5E45D-F90D-4A85-90E0-341CD6F40B14}">
      <dgm:prSet phldrT="[besedilo]" custT="1"/>
      <dgm:spPr>
        <a:xfrm>
          <a:off x="4243387" y="2195512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sl-SI" sz="16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5. Aktiviranje učencev za samoobvladovanje njihovega učenja.</a:t>
          </a:r>
        </a:p>
        <a:p>
          <a:endParaRPr lang="sl-SI" sz="1600" b="1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r>
            <a:rPr lang="sl-SI" sz="1600" b="1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VODENJE LASTNEGA UČENJA</a:t>
          </a:r>
          <a:endParaRPr lang="sl-SI" sz="1600" b="1" dirty="0">
            <a:solidFill>
              <a:srgbClr val="002060"/>
            </a:solidFill>
            <a:latin typeface="Arial"/>
            <a:ea typeface="+mn-ea"/>
            <a:cs typeface="+mn-cs"/>
          </a:endParaRPr>
        </a:p>
      </dgm:t>
    </dgm:pt>
    <dgm:pt modelId="{DD28A45C-284B-4C12-AA60-AE9164C6B2F5}" type="parTrans" cxnId="{06A502E5-0775-4C87-AE2B-950946124D94}">
      <dgm:prSet/>
      <dgm:spPr/>
      <dgm:t>
        <a:bodyPr/>
        <a:lstStyle/>
        <a:p>
          <a:endParaRPr lang="sl-SI"/>
        </a:p>
      </dgm:t>
    </dgm:pt>
    <dgm:pt modelId="{64104214-A747-469D-9B07-8F5971B6F011}" type="sibTrans" cxnId="{06A502E5-0775-4C87-AE2B-950946124D94}">
      <dgm:prSet/>
      <dgm:spPr/>
      <dgm:t>
        <a:bodyPr/>
        <a:lstStyle/>
        <a:p>
          <a:endParaRPr lang="sl-SI"/>
        </a:p>
      </dgm:t>
    </dgm:pt>
    <dgm:pt modelId="{3C86C107-0B57-4441-A0C8-FD64C80B10E2}" type="pres">
      <dgm:prSet presAssocID="{6F030E62-68D5-46C6-AB8C-803A3B75072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31E5AD80-00BE-44C9-87CD-D7AE5329E4F1}" type="pres">
      <dgm:prSet presAssocID="{235FD56B-A060-4154-A632-6F9FFAA637F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96950CC7-10D1-4B71-A746-CED97C935452}" type="pres">
      <dgm:prSet presAssocID="{1CF86923-47C5-43C5-B43A-E1EDA890E0EA}" presName="sibTrans" presStyleCnt="0"/>
      <dgm:spPr/>
    </dgm:pt>
    <dgm:pt modelId="{2F196551-1DB3-4EC5-A609-42902FE2A200}" type="pres">
      <dgm:prSet presAssocID="{DE5B09DA-2877-4381-B4A7-42DC5336024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636139A9-D023-40D2-AA0E-C21D6C79419C}" type="pres">
      <dgm:prSet presAssocID="{622AF9B6-9B6C-4DFB-AFDF-409E449E3B7F}" presName="sibTrans" presStyleCnt="0"/>
      <dgm:spPr/>
    </dgm:pt>
    <dgm:pt modelId="{11468809-6CC0-46D5-AB93-F5130A1B4699}" type="pres">
      <dgm:prSet presAssocID="{0DAFF61E-B26B-4D26-AD4E-71502127FF1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D873CF95-B124-4697-8DD5-D6734B56D3E7}" type="pres">
      <dgm:prSet presAssocID="{DE9AF8B5-FAA0-4DCA-A125-F05E10A9CC22}" presName="sibTrans" presStyleCnt="0"/>
      <dgm:spPr/>
    </dgm:pt>
    <dgm:pt modelId="{A5E92578-57FC-457F-B292-FF36E7656678}" type="pres">
      <dgm:prSet presAssocID="{74F29D23-0F25-4718-A9E1-FFB6FFEAE40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7CAA929-F038-4749-B6BD-3F1D2555D50A}" type="pres">
      <dgm:prSet presAssocID="{E613F35F-BC36-421C-A861-1866C055BBDB}" presName="sibTrans" presStyleCnt="0"/>
      <dgm:spPr/>
    </dgm:pt>
    <dgm:pt modelId="{D72FB6EC-140E-4BEE-9B1E-3078C0E09D6D}" type="pres">
      <dgm:prSet presAssocID="{1EB5E45D-F90D-4A85-90E0-341CD6F40B1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C0A8DF6A-6192-4246-8602-D3B4C7FDE0A5}" srcId="{6F030E62-68D5-46C6-AB8C-803A3B75072E}" destId="{235FD56B-A060-4154-A632-6F9FFAA637FD}" srcOrd="0" destOrd="0" parTransId="{F4CD89D8-B467-4702-8378-C5652546C70F}" sibTransId="{1CF86923-47C5-43C5-B43A-E1EDA890E0EA}"/>
    <dgm:cxn modelId="{14A5F686-2BEE-4D31-94D9-98E735EED0D6}" type="presOf" srcId="{DE5B09DA-2877-4381-B4A7-42DC5336024B}" destId="{2F196551-1DB3-4EC5-A609-42902FE2A200}" srcOrd="0" destOrd="0" presId="urn:microsoft.com/office/officeart/2005/8/layout/default"/>
    <dgm:cxn modelId="{06A502E5-0775-4C87-AE2B-950946124D94}" srcId="{6F030E62-68D5-46C6-AB8C-803A3B75072E}" destId="{1EB5E45D-F90D-4A85-90E0-341CD6F40B14}" srcOrd="4" destOrd="0" parTransId="{DD28A45C-284B-4C12-AA60-AE9164C6B2F5}" sibTransId="{64104214-A747-469D-9B07-8F5971B6F011}"/>
    <dgm:cxn modelId="{E5F8BFD4-C6BF-44CF-BF71-04274027DD9F}" srcId="{6F030E62-68D5-46C6-AB8C-803A3B75072E}" destId="{0DAFF61E-B26B-4D26-AD4E-71502127FF1F}" srcOrd="2" destOrd="0" parTransId="{4B2BB95C-6871-4DF1-91A4-886B4F590869}" sibTransId="{DE9AF8B5-FAA0-4DCA-A125-F05E10A9CC22}"/>
    <dgm:cxn modelId="{40370D53-8E55-487D-A60D-290AFBDA2CC6}" type="presOf" srcId="{0DAFF61E-B26B-4D26-AD4E-71502127FF1F}" destId="{11468809-6CC0-46D5-AB93-F5130A1B4699}" srcOrd="0" destOrd="0" presId="urn:microsoft.com/office/officeart/2005/8/layout/default"/>
    <dgm:cxn modelId="{3063D5DE-8F7D-4E3E-AC5E-21BBF91EE3C4}" srcId="{6F030E62-68D5-46C6-AB8C-803A3B75072E}" destId="{74F29D23-0F25-4718-A9E1-FFB6FFEAE400}" srcOrd="3" destOrd="0" parTransId="{811E50B0-930E-4792-98EB-9932C359067E}" sibTransId="{E613F35F-BC36-421C-A861-1866C055BBDB}"/>
    <dgm:cxn modelId="{22CE3284-6C0B-4D24-A0D9-97CB57837600}" type="presOf" srcId="{6F030E62-68D5-46C6-AB8C-803A3B75072E}" destId="{3C86C107-0B57-4441-A0C8-FD64C80B10E2}" srcOrd="0" destOrd="0" presId="urn:microsoft.com/office/officeart/2005/8/layout/default"/>
    <dgm:cxn modelId="{B9AAED0C-B861-4248-8CC5-867FB46C7AAA}" srcId="{6F030E62-68D5-46C6-AB8C-803A3B75072E}" destId="{DE5B09DA-2877-4381-B4A7-42DC5336024B}" srcOrd="1" destOrd="0" parTransId="{7B82535F-443F-44DB-BCBC-0B286A038DE2}" sibTransId="{622AF9B6-9B6C-4DFB-AFDF-409E449E3B7F}"/>
    <dgm:cxn modelId="{0D86DF82-9EF9-47E2-A2C9-04B32AF60233}" type="presOf" srcId="{235FD56B-A060-4154-A632-6F9FFAA637FD}" destId="{31E5AD80-00BE-44C9-87CD-D7AE5329E4F1}" srcOrd="0" destOrd="0" presId="urn:microsoft.com/office/officeart/2005/8/layout/default"/>
    <dgm:cxn modelId="{D57E0148-CFCC-40A0-BA8D-8FBB649C2810}" type="presOf" srcId="{74F29D23-0F25-4718-A9E1-FFB6FFEAE400}" destId="{A5E92578-57FC-457F-B292-FF36E7656678}" srcOrd="0" destOrd="0" presId="urn:microsoft.com/office/officeart/2005/8/layout/default"/>
    <dgm:cxn modelId="{7C6AAA83-C070-4F1C-9891-7C480E6267CA}" type="presOf" srcId="{1EB5E45D-F90D-4A85-90E0-341CD6F40B14}" destId="{D72FB6EC-140E-4BEE-9B1E-3078C0E09D6D}" srcOrd="0" destOrd="0" presId="urn:microsoft.com/office/officeart/2005/8/layout/default"/>
    <dgm:cxn modelId="{7A275760-3285-46C6-856F-6178EA714CC8}" type="presParOf" srcId="{3C86C107-0B57-4441-A0C8-FD64C80B10E2}" destId="{31E5AD80-00BE-44C9-87CD-D7AE5329E4F1}" srcOrd="0" destOrd="0" presId="urn:microsoft.com/office/officeart/2005/8/layout/default"/>
    <dgm:cxn modelId="{09FD0445-578A-4B50-AC67-39F69C60E89C}" type="presParOf" srcId="{3C86C107-0B57-4441-A0C8-FD64C80B10E2}" destId="{96950CC7-10D1-4B71-A746-CED97C935452}" srcOrd="1" destOrd="0" presId="urn:microsoft.com/office/officeart/2005/8/layout/default"/>
    <dgm:cxn modelId="{DECB4DCF-74F5-4C8C-B2E6-E41B3B0E78DE}" type="presParOf" srcId="{3C86C107-0B57-4441-A0C8-FD64C80B10E2}" destId="{2F196551-1DB3-4EC5-A609-42902FE2A200}" srcOrd="2" destOrd="0" presId="urn:microsoft.com/office/officeart/2005/8/layout/default"/>
    <dgm:cxn modelId="{99A23B50-F641-4C70-8AB8-70A934E7A470}" type="presParOf" srcId="{3C86C107-0B57-4441-A0C8-FD64C80B10E2}" destId="{636139A9-D023-40D2-AA0E-C21D6C79419C}" srcOrd="3" destOrd="0" presId="urn:microsoft.com/office/officeart/2005/8/layout/default"/>
    <dgm:cxn modelId="{0F39D46C-E050-48C4-8192-55FE18CDBF52}" type="presParOf" srcId="{3C86C107-0B57-4441-A0C8-FD64C80B10E2}" destId="{11468809-6CC0-46D5-AB93-F5130A1B4699}" srcOrd="4" destOrd="0" presId="urn:microsoft.com/office/officeart/2005/8/layout/default"/>
    <dgm:cxn modelId="{C09C1692-FA2F-4ED5-B0AE-CD697B801262}" type="presParOf" srcId="{3C86C107-0B57-4441-A0C8-FD64C80B10E2}" destId="{D873CF95-B124-4697-8DD5-D6734B56D3E7}" srcOrd="5" destOrd="0" presId="urn:microsoft.com/office/officeart/2005/8/layout/default"/>
    <dgm:cxn modelId="{535A94F9-C04C-4747-BE6E-987A9910B078}" type="presParOf" srcId="{3C86C107-0B57-4441-A0C8-FD64C80B10E2}" destId="{A5E92578-57FC-457F-B292-FF36E7656678}" srcOrd="6" destOrd="0" presId="urn:microsoft.com/office/officeart/2005/8/layout/default"/>
    <dgm:cxn modelId="{0D7F60B5-C14A-464D-9874-A24DF15E4C40}" type="presParOf" srcId="{3C86C107-0B57-4441-A0C8-FD64C80B10E2}" destId="{C7CAA929-F038-4749-B6BD-3F1D2555D50A}" srcOrd="7" destOrd="0" presId="urn:microsoft.com/office/officeart/2005/8/layout/default"/>
    <dgm:cxn modelId="{02662118-F5D8-486E-A04D-B55C1A51E142}" type="presParOf" srcId="{3C86C107-0B57-4441-A0C8-FD64C80B10E2}" destId="{D72FB6EC-140E-4BEE-9B1E-3078C0E09D6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5AD80-00BE-44C9-87CD-D7AE5329E4F1}">
      <dsp:nvSpPr>
        <dsp:cNvPr id="0" name=""/>
        <dsp:cNvSpPr/>
      </dsp:nvSpPr>
      <dsp:spPr>
        <a:xfrm>
          <a:off x="0" y="834950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1. Razjasnitev, soudeleženost pri odločanju in razumevanju namenov učenja in kriterijev za uspeh.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POZNAVANJE CILJEV</a:t>
          </a:r>
          <a:endParaRPr lang="sl-SI" sz="1600" b="1" kern="120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0" y="834950"/>
        <a:ext cx="2571749" cy="1543050"/>
      </dsp:txXfrm>
    </dsp:sp>
    <dsp:sp modelId="{2F196551-1DB3-4EC5-A609-42902FE2A200}">
      <dsp:nvSpPr>
        <dsp:cNvPr id="0" name=""/>
        <dsp:cNvSpPr/>
      </dsp:nvSpPr>
      <dsp:spPr>
        <a:xfrm>
          <a:off x="2828925" y="834950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2. Priprava takšnih dejavnosti v razredu, s katerimi je mogoče pridobiti dokaze o učenju.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400" kern="1200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DEJAVNOSTI  UČENCA</a:t>
          </a:r>
          <a:endParaRPr lang="sl-SI" sz="1600" b="1" kern="120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2828925" y="834950"/>
        <a:ext cx="2571749" cy="1543050"/>
      </dsp:txXfrm>
    </dsp:sp>
    <dsp:sp modelId="{11468809-6CC0-46D5-AB93-F5130A1B4699}">
      <dsp:nvSpPr>
        <dsp:cNvPr id="0" name=""/>
        <dsp:cNvSpPr/>
      </dsp:nvSpPr>
      <dsp:spPr>
        <a:xfrm>
          <a:off x="5657849" y="834950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3. Zagotavljanje povratnih informacij, ki učence „potiskajo“ naprej.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POVRATNE INFORMACIJE</a:t>
          </a:r>
          <a:endParaRPr lang="sl-SI" sz="1600" b="1" kern="120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5657849" y="834950"/>
        <a:ext cx="2571749" cy="1543050"/>
      </dsp:txXfrm>
    </dsp:sp>
    <dsp:sp modelId="{A5E92578-57FC-457F-B292-FF36E7656678}">
      <dsp:nvSpPr>
        <dsp:cNvPr id="0" name=""/>
        <dsp:cNvSpPr/>
      </dsp:nvSpPr>
      <dsp:spPr>
        <a:xfrm>
          <a:off x="1414462" y="2635175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4. Aktiviranje učencev, da postanejo drug drugemu vir učenja.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400" kern="1200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VRSTNIŠKO SODELOVANJE</a:t>
          </a:r>
          <a:endParaRPr lang="sl-SI" sz="1600" b="1" kern="120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1414462" y="2635175"/>
        <a:ext cx="2571749" cy="1543050"/>
      </dsp:txXfrm>
    </dsp:sp>
    <dsp:sp modelId="{D72FB6EC-140E-4BEE-9B1E-3078C0E09D6D}">
      <dsp:nvSpPr>
        <dsp:cNvPr id="0" name=""/>
        <dsp:cNvSpPr/>
      </dsp:nvSpPr>
      <dsp:spPr>
        <a:xfrm>
          <a:off x="4243387" y="2635175"/>
          <a:ext cx="2571749" cy="1543050"/>
        </a:xfrm>
        <a:prstGeom prst="rect">
          <a:avLst/>
        </a:prstGeom>
        <a:solidFill>
          <a:srgbClr val="BBE0E3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5. Aktiviranje učencev za samoobvladovanje njihovega učenja.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l-SI" sz="1600" b="1" kern="1200" dirty="0" smtClean="0">
            <a:solidFill>
              <a:srgbClr val="002060"/>
            </a:solidFill>
            <a:latin typeface="Arial"/>
            <a:ea typeface="+mn-ea"/>
            <a:cs typeface="+mn-cs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2060"/>
              </a:solidFill>
              <a:latin typeface="Arial"/>
              <a:ea typeface="+mn-ea"/>
              <a:cs typeface="+mn-cs"/>
            </a:rPr>
            <a:t>VODENJE LASTNEGA UČENJA</a:t>
          </a:r>
          <a:endParaRPr lang="sl-SI" sz="1600" b="1" kern="1200" dirty="0">
            <a:solidFill>
              <a:srgbClr val="002060"/>
            </a:solidFill>
            <a:latin typeface="Arial"/>
            <a:ea typeface="+mn-ea"/>
            <a:cs typeface="+mn-cs"/>
          </a:endParaRPr>
        </a:p>
      </dsp:txBody>
      <dsp:txXfrm>
        <a:off x="4243387" y="2635175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27432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150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1232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4626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72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5305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6091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166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858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9454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954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742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96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7333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4348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95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7D771-9FA1-4539-BDC7-7ABCCD397AA1}" type="datetimeFigureOut">
              <a:rPr lang="sl-SI" smtClean="0"/>
              <a:pPr/>
              <a:t>30. 09. 2020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A12490E-56BB-4A37-A656-D28CA57188C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96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32702" y="3555167"/>
            <a:ext cx="6622504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LETNI </a:t>
            </a: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DELOVNI NAČRT 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2020/2021</a:t>
            </a:r>
            <a:b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OŠ </a:t>
            </a:r>
            <a:r>
              <a:rPr lang="sl-SI" sz="53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Prežihovega </a:t>
            </a:r>
            <a:r>
              <a:rPr lang="sl-SI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Voranca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Maribor</a:t>
            </a:r>
            <a:r>
              <a:rPr lang="sl-SI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l-SI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 UČENCI 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4110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sl-SI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 šolskem letu 2020/2021</a:t>
            </a:r>
          </a:p>
          <a:p>
            <a:pPr marL="0" indent="0" algn="ctr">
              <a:buNone/>
            </a:pP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obiskuje </a:t>
            </a:r>
          </a:p>
          <a:p>
            <a:pPr algn="ctr">
              <a:buNone/>
            </a:pP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OŠ Prežihovega </a:t>
            </a:r>
            <a:r>
              <a:rPr lang="sl-SI" sz="30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Voranca</a:t>
            </a: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Maribor </a:t>
            </a:r>
          </a:p>
          <a:p>
            <a:pPr algn="ctr">
              <a:buFontTx/>
              <a:buNone/>
            </a:pPr>
            <a:r>
              <a:rPr lang="sl-SI" sz="3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472 učencev</a:t>
            </a: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ctr">
              <a:buFontTx/>
              <a:buNone/>
            </a:pPr>
            <a:endParaRPr lang="sl-SI" sz="3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None/>
            </a:pPr>
            <a:r>
              <a:rPr lang="sl-SI" sz="30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</a:t>
            </a:r>
            <a:r>
              <a:rPr lang="sl-SI" sz="30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 tega  242 dečkov in 230 deklic</a:t>
            </a: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ctr">
              <a:buFontTx/>
              <a:buNone/>
            </a:pPr>
            <a:endParaRPr lang="sl-SI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 DELAVCI ŠOLE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87624" y="2160590"/>
            <a:ext cx="6984775" cy="38807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Število vseh zaposlenih je 56 (šev3 dopolnjujejo iz OŠ), od tega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44 strokovnih delavcev </a:t>
            </a:r>
          </a:p>
          <a:p>
            <a:pPr>
              <a:lnSpc>
                <a:spcPct val="150000"/>
              </a:lnSpc>
            </a:pP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javna delavca: informator,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l-SI" sz="3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3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učna pomoč</a:t>
            </a:r>
          </a:p>
          <a:p>
            <a:pPr>
              <a:lnSpc>
                <a:spcPct val="150000"/>
              </a:lnSpc>
              <a:buFontTx/>
              <a:buNone/>
            </a:pPr>
            <a:endParaRPr lang="sl-SI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 REDNA DEJAVNOST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r>
              <a:rPr lang="sl-SI" sz="2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ouk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poteka v 18 rednih oddelkih in v 9 oddelkih PB (128 ur).</a:t>
            </a:r>
          </a:p>
          <a:p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zvajamo 20 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obveznih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izbirnih predmetov </a:t>
            </a:r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4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neobvezne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izbirne predmete (angleščina v 1. r., umetnost in šport od 4. – 6. r. ter francoščina od 4. – 6. r. </a:t>
            </a:r>
          </a:p>
          <a:p>
            <a:r>
              <a:rPr lang="sl-SI" sz="2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odatni in dopolnilni pouk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SLJ in MAT.</a:t>
            </a:r>
          </a:p>
          <a:p>
            <a:r>
              <a:rPr lang="sl-SI" sz="2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akultativni pouk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TJN in RAČ.</a:t>
            </a:r>
          </a:p>
          <a:p>
            <a:r>
              <a:rPr lang="sl-SI" sz="2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nteresne dejavnosti (nekaj v dopolnjevanju z OPB)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l-SI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 NADSTANDARDNE  </a:t>
            </a:r>
            <a:b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sz="3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DEJAVNOSTI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sl-SI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odatne</a:t>
            </a:r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ure športna 1. - 3. r., 5. r.</a:t>
            </a:r>
          </a:p>
          <a:p>
            <a:r>
              <a:rPr lang="sl-SI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J</a:t>
            </a:r>
            <a:r>
              <a:rPr lang="sl-SI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utranje varstvo</a:t>
            </a:r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za učence 2., 3. in 4. razredov.</a:t>
            </a:r>
          </a:p>
          <a:p>
            <a:r>
              <a:rPr lang="sl-SI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Tečaji:</a:t>
            </a:r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plavalni (1. in 3. razred, teniški, plesni, kolesarski, drsanja.</a:t>
            </a:r>
          </a:p>
          <a:p>
            <a:r>
              <a:rPr lang="sl-SI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</a:t>
            </a:r>
            <a:r>
              <a:rPr lang="sl-SI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utkovni abonma </a:t>
            </a:r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(1. – 4. r.), </a:t>
            </a:r>
            <a:r>
              <a:rPr lang="sl-SI" sz="2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obiski muzeja NOB, galerije, gledališča</a:t>
            </a:r>
            <a:endParaRPr lang="en-US" sz="2400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634809" cy="587152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ts val="1000"/>
              </a:spcBef>
            </a:pPr>
            <a:r>
              <a:rPr lang="sl-SI" sz="2400" b="1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Šole v naravi:</a:t>
            </a:r>
            <a:r>
              <a:rPr lang="sl-SI" sz="2400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2., 3., 4., 6., 8. r. in 9. r.</a:t>
            </a:r>
            <a:br>
              <a:rPr lang="sl-SI" sz="2400" u="sng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sl-SI" u="sng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2263506"/>
              </p:ext>
            </p:extLst>
          </p:nvPr>
        </p:nvGraphicFramePr>
        <p:xfrm>
          <a:off x="754596" y="1412776"/>
          <a:ext cx="7634808" cy="515112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01038">
                  <a:extLst>
                    <a:ext uri="{9D8B030D-6E8A-4147-A177-3AD203B41FA5}">
                      <a16:colId xmlns:a16="http://schemas.microsoft.com/office/drawing/2014/main" val="2753918698"/>
                    </a:ext>
                  </a:extLst>
                </a:gridCol>
                <a:gridCol w="1093995">
                  <a:extLst>
                    <a:ext uri="{9D8B030D-6E8A-4147-A177-3AD203B41FA5}">
                      <a16:colId xmlns:a16="http://schemas.microsoft.com/office/drawing/2014/main" val="3975125109"/>
                    </a:ext>
                  </a:extLst>
                </a:gridCol>
                <a:gridCol w="1860642">
                  <a:extLst>
                    <a:ext uri="{9D8B030D-6E8A-4147-A177-3AD203B41FA5}">
                      <a16:colId xmlns:a16="http://schemas.microsoft.com/office/drawing/2014/main" val="3626512303"/>
                    </a:ext>
                  </a:extLst>
                </a:gridCol>
                <a:gridCol w="2079133">
                  <a:extLst>
                    <a:ext uri="{9D8B030D-6E8A-4147-A177-3AD203B41FA5}">
                      <a16:colId xmlns:a16="http://schemas.microsoft.com/office/drawing/2014/main" val="544999054"/>
                    </a:ext>
                  </a:extLst>
                </a:gridCol>
              </a:tblGrid>
              <a:tr h="393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KRAJ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RAZRED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ČAS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SPREMLJEVALCI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15908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CSOD Škorpijon-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SOCIALIZACIJA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a, 2. b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kern="10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10. 5.  – 12. 5. 2021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Polonca GOSTENČNIK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Maja VREČA,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Vlado VUČIČ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Nastja POLAJŽER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525850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CSOD Škorpijon-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SOCIALIZACIJA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Odpadla v šolskem letu 2019/2020.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a, 3. b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21. 9. – 23. 9. 2020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Simona IVANOVIĆ,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Irena POLJŠAK,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Jerica CELEC,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Nastja POLAJŽER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894850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Ruška koča (Areh) – ZIMSKA z vsebinami smučanja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a, 4. b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kern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 12. – 18. 12. 2020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Beno ŠUMER,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Jernej STRMECKI,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Kaja RIČNIK,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Nastja POLAJŽER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510497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STRUNJAN</a:t>
                      </a: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–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Poletna PLAVALNA šola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 a, 6. b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kern="10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 9. – 18. 9. 2020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Tea MITROVIĆ,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Jernej STRMECKI,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Matjaž KRAUS,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Božena KRIVEC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453775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CŠOD SOČA</a:t>
                      </a: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učenje v naravi – NARAVOSLOVNA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8. a, 8. b 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 12. – 18. 12. 2020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Blaž</a:t>
                      </a:r>
                      <a:r>
                        <a:rPr lang="sl-SI" sz="13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CIFREK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Barbara KOKEC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Darinka MURAUS,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aseline="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Nastja POLAJŽER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904471"/>
                  </a:ext>
                </a:extLst>
              </a:tr>
              <a:tr h="7865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CŠOD Kranjska gora</a:t>
                      </a:r>
                      <a:r>
                        <a:rPr lang="sl-SI" sz="1300" b="1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učenje v naravi – NARAVOSLOVNA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b="1" u="sng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Odpadla v šolskem letu 2019/2020.</a:t>
                      </a:r>
                      <a:endParaRPr lang="sl-SI" sz="130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 a, 9. b 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15. 6. – 19. 6. 2020</a:t>
                      </a: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Vlado VUČIČ,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Božena KRIVEC,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l-SI" sz="1300" dirty="0" smtClean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Tjaša VOŠINEK</a:t>
                      </a:r>
                      <a:endParaRPr lang="sl-SI" sz="13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9583" marR="39583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0886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82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ZUNANJI IZVAJALCI BODO </a:t>
            </a:r>
            <a:br>
              <a:rPr lang="sl-SI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IZVAJALI:</a:t>
            </a:r>
            <a:endParaRPr lang="sl-SI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55576" y="1772816"/>
            <a:ext cx="6347714" cy="4896544"/>
          </a:xfrm>
        </p:spPr>
        <p:txBody>
          <a:bodyPr>
            <a:normAutofit lnSpcReduction="10000"/>
          </a:bodyPr>
          <a:lstStyle/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Šah (ŽŠK Maribor)</a:t>
            </a:r>
          </a:p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Nogomet (NK Maribor)</a:t>
            </a:r>
          </a:p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Ples (Standardni in latinsko ameriški plesi-</a:t>
            </a:r>
            <a:r>
              <a:rPr lang="sl-SI" sz="2200" b="1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Salsero</a:t>
            </a:r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Gimnastika (GZS)</a:t>
            </a:r>
          </a:p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Rokomet (RK Branik)</a:t>
            </a:r>
          </a:p>
          <a:p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Namizni tenis (zunanji izvajalec)</a:t>
            </a:r>
          </a:p>
          <a:p>
            <a:pPr marL="0" indent="0">
              <a:buNone/>
            </a:pPr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Učenci dobijo prijavnice. </a:t>
            </a:r>
            <a:r>
              <a:rPr lang="sl-SI" sz="2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ejavnosti so plačljive (šah, nogomet in gimnastika) ali </a:t>
            </a:r>
            <a:r>
              <a:rPr lang="sl-SI" sz="2200" b="1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neplačljive</a:t>
            </a:r>
            <a:r>
              <a:rPr lang="sl-SI" sz="2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200" b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(rokomet, namizni tenis).</a:t>
            </a:r>
          </a:p>
          <a:p>
            <a:pPr marL="0" indent="0">
              <a:buNone/>
            </a:pPr>
            <a:r>
              <a:rPr lang="sl-SI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ZARADI COVID 19 ZAENKRAT TEGA NE BOMO IZVAJALI.</a:t>
            </a:r>
            <a:endParaRPr lang="sl-SI" sz="2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1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ŠOLSKI KOLEDAR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27584" y="1600200"/>
            <a:ext cx="7488832" cy="4873752"/>
          </a:xfrm>
        </p:spPr>
        <p:txBody>
          <a:bodyPr>
            <a:normAutofit fontScale="92500"/>
          </a:bodyPr>
          <a:lstStyle/>
          <a:p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Šolsko leto traja od 1. 9. 2020 do 31. 8. 2021</a:t>
            </a:r>
          </a:p>
          <a:p>
            <a:pPr>
              <a:buFontTx/>
              <a:buAutoNum type="arabicPeriod"/>
            </a:pPr>
            <a:r>
              <a:rPr lang="sl-SI" sz="2200" b="1" u="sng" dirty="0" smtClean="0">
                <a:solidFill>
                  <a:srgbClr val="FF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ocenjevalno obdobje</a:t>
            </a:r>
            <a:r>
              <a:rPr lang="sl-SI" sz="2200" b="1" dirty="0">
                <a:solidFill>
                  <a:srgbClr val="FF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sl-SI" sz="2200" b="1" dirty="0" smtClean="0">
              <a:solidFill>
                <a:srgbClr val="FF99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AutoNum type="arabicPeriod"/>
            </a:pPr>
            <a:r>
              <a:rPr lang="sl-SI" sz="22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 učence 1. – 9. r.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od 1. 9. 2020 do 29. 1. 2020</a:t>
            </a:r>
          </a:p>
          <a:p>
            <a:endParaRPr lang="sl-SI" sz="2200" b="1" u="sng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l-SI" sz="2200" b="1" u="sng" dirty="0" smtClean="0">
                <a:solidFill>
                  <a:srgbClr val="FF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ocenjevalno obdobje:</a:t>
            </a:r>
          </a:p>
          <a:p>
            <a:r>
              <a:rPr lang="sl-SI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22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 učence 9. r.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od 1. 2. 2020 do 15. 6. 2021,</a:t>
            </a:r>
          </a:p>
          <a:p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sl-SI" sz="2200" b="1" u="sng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 učence 1. – 8. r</a:t>
            </a:r>
            <a:r>
              <a:rPr lang="sl-SI" sz="2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od 1. 2. 2020 do 24. 6. 2021.</a:t>
            </a:r>
          </a:p>
          <a:p>
            <a:pPr marL="0" lvl="0" indent="0">
              <a:buClr>
                <a:srgbClr val="90C226"/>
              </a:buClr>
              <a:buNone/>
            </a:pPr>
            <a:endParaRPr lang="sl-SI" sz="2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sl-SI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Spremembe </a:t>
            </a:r>
            <a:r>
              <a:rPr lang="sl-SI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šolskega koledarja v tem šolskem letu ne predvidevamo.</a:t>
            </a:r>
          </a:p>
          <a:p>
            <a:pPr marL="0" lvl="0" indent="0">
              <a:buClr>
                <a:srgbClr val="90C226"/>
              </a:buClr>
              <a:buNone/>
            </a:pPr>
            <a:endParaRPr lang="sl-SI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Clr>
                <a:srgbClr val="90C226"/>
              </a:buClr>
            </a:pPr>
            <a:r>
              <a:rPr lang="sl-SI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DELOVNIH  SOBOT PO KOLEDARJU MIZŠ NI</a:t>
            </a:r>
          </a:p>
          <a:p>
            <a:endParaRPr lang="sl-SI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  NPZ</a:t>
            </a:r>
            <a:endParaRPr lang="sl-SI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2276872"/>
            <a:ext cx="6347714" cy="3880773"/>
          </a:xfrm>
        </p:spPr>
        <p:txBody>
          <a:bodyPr>
            <a:normAutofit/>
          </a:bodyPr>
          <a:lstStyle/>
          <a:p>
            <a:pPr>
              <a:tabLst>
                <a:tab pos="228600" algn="l"/>
              </a:tabLst>
            </a:pPr>
            <a:r>
              <a:rPr lang="sl-SI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5. 2021 – SLJ za 6. in 9.r</a:t>
            </a:r>
            <a:r>
              <a:rPr lang="sl-SI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  <a:tabLst>
                <a:tab pos="228600" algn="l"/>
              </a:tabLst>
            </a:pPr>
            <a:endParaRPr lang="sl-SI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sl-SI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5. 2021 – MAT za 6. in 9.r</a:t>
            </a:r>
            <a:r>
              <a:rPr lang="sl-SI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  <a:tabLst>
                <a:tab pos="228600" algn="l"/>
              </a:tabLst>
            </a:pPr>
            <a:endParaRPr lang="sl-SI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228600" algn="l"/>
              </a:tabLst>
            </a:pPr>
            <a:r>
              <a:rPr lang="sl-SI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5. 2021 – BIO 9.r</a:t>
            </a:r>
            <a:r>
              <a:rPr lang="sl-SI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  <a:tabLst>
                <a:tab pos="228600" algn="l"/>
              </a:tabLst>
            </a:pPr>
            <a:endParaRPr lang="sl-SI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l-SI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5. 2021 – TJA za 6.r.</a:t>
            </a:r>
            <a:endParaRPr lang="sl-SI" sz="23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 SODELOVANJE MED ŠOLO IN DOMOM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700808"/>
            <a:ext cx="6489769" cy="43405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Formalne oblike sodelovanja:</a:t>
            </a:r>
          </a:p>
          <a:p>
            <a:pPr>
              <a:lnSpc>
                <a:spcPct val="90000"/>
              </a:lnSpc>
            </a:pP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roditeljski sestanki, govorilne ure, individualni pogovori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(nujne oblike napovedane v živo, ostalo na daljavo).</a:t>
            </a:r>
          </a:p>
          <a:p>
            <a:pPr>
              <a:lnSpc>
                <a:spcPct val="9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Neformalne oblike sodelovanja:</a:t>
            </a:r>
          </a:p>
          <a:p>
            <a:pPr>
              <a:lnSpc>
                <a:spcPct val="90000"/>
              </a:lnSpc>
            </a:pP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športna in družabna srečanja, “govorilne ure nekoliko drugače”, delavnice, predavanja za starše.</a:t>
            </a:r>
          </a:p>
          <a:p>
            <a:pPr>
              <a:lnSpc>
                <a:spcPct val="90000"/>
              </a:lnSpc>
            </a:pP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Sodelovanje staršev v </a:t>
            </a: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ŠOLSKEM SKLADU</a:t>
            </a:r>
            <a:r>
              <a:rPr lang="sl-SI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l-SI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Srečanja na temo: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Starši + šola = </a:t>
            </a: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 </a:t>
            </a: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učenec (Miha </a:t>
            </a:r>
            <a:r>
              <a:rPr lang="sl-SI" b="1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Kramli</a:t>
            </a: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lnSpc>
                <a:spcPct val="170000"/>
              </a:lnSpc>
              <a:buFontTx/>
              <a:buNone/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(Aktivna vključitev in partnerski odnos temelječ na spoštovanju – sodelovanju za uspešno napredovanje učencev)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sl-SI" sz="14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l-SI" sz="1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47192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 DNEVI DEJAVNOSTI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/>
          <a:lstStyle/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ŠPORTNI DNEVI.</a:t>
            </a:r>
          </a:p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KULTURNI DNEVI.</a:t>
            </a:r>
          </a:p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NARAVOSLOVNI DNEVI.</a:t>
            </a:r>
          </a:p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TEHNIŠKI DNEVI.</a:t>
            </a:r>
          </a:p>
          <a:p>
            <a:pPr>
              <a:buFontTx/>
              <a:buNone/>
            </a:pP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 načrtovani in bodo izvedeni po vnaprej pripravljenem medpredmetno povezanem programu. Po izvedbi dneva dejavnosti se opravi evalvacija.</a:t>
            </a:r>
          </a:p>
          <a:p>
            <a:pPr>
              <a:buFontTx/>
              <a:buNone/>
            </a:pP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Aktualizacija vsebin glede na želje učencev in zmožnosti okolja.</a:t>
            </a:r>
          </a:p>
          <a:p>
            <a:pPr>
              <a:buFontTx/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Več o njih na sestanku po oddelkih.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27168" cy="868958"/>
          </a:xfrm>
        </p:spPr>
        <p:txBody>
          <a:bodyPr>
            <a:noAutofit/>
          </a:bodyPr>
          <a:lstStyle/>
          <a:p>
            <a:pPr algn="ctr"/>
            <a:r>
              <a:rPr lang="sl-SI" sz="3200" b="1" dirty="0">
                <a:solidFill>
                  <a:schemeClr val="tx1"/>
                </a:solidFill>
                <a:latin typeface="Monotype Corsiva" pitchFamily="66" charset="0"/>
              </a:rPr>
              <a:t>V</a:t>
            </a:r>
            <a:r>
              <a:rPr lang="sl-SI" sz="3200" b="1" dirty="0" smtClean="0">
                <a:solidFill>
                  <a:schemeClr val="tx1"/>
                </a:solidFill>
                <a:latin typeface="Monotype Corsiva" pitchFamily="66" charset="0"/>
              </a:rPr>
              <a:t>izija OŠ Prežihovega </a:t>
            </a:r>
            <a:r>
              <a:rPr lang="sl-SI" sz="3200" b="1" dirty="0" err="1" smtClean="0">
                <a:solidFill>
                  <a:schemeClr val="tx1"/>
                </a:solidFill>
                <a:latin typeface="Monotype Corsiva" pitchFamily="66" charset="0"/>
              </a:rPr>
              <a:t>Voranca</a:t>
            </a:r>
            <a:r>
              <a:rPr lang="sl-SI" sz="3200" b="1" dirty="0" smtClean="0">
                <a:solidFill>
                  <a:schemeClr val="tx1"/>
                </a:solidFill>
                <a:latin typeface="Monotype Corsiva" pitchFamily="66" charset="0"/>
              </a:rPr>
              <a:t> Maribor</a:t>
            </a:r>
            <a:r>
              <a:rPr lang="sl-SI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sl-SI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endParaRPr lang="sl-SI" sz="3600" dirty="0">
              <a:solidFill>
                <a:schemeClr val="tx1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ŽIVIMO </a:t>
            </a: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ZDRAV </a:t>
            </a: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ŽIVLJENJSKI SLOG </a:t>
            </a:r>
            <a:endParaRPr lang="sl-SI" sz="2600" b="1" dirty="0" smtClean="0">
              <a:solidFill>
                <a:srgbClr val="0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RAZVIJAMO </a:t>
            </a: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KAKOVOSTNA ZNANJA</a:t>
            </a:r>
          </a:p>
          <a:p>
            <a:pPr marL="1143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ZA </a:t>
            </a: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RAZMIŠLJUJOČEGA, ODGOVORNEGA </a:t>
            </a:r>
            <a:endParaRPr lang="sl-SI" sz="2600" b="1" dirty="0" smtClean="0">
              <a:solidFill>
                <a:srgbClr val="0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600" b="1" dirty="0" smtClean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sl-SI" sz="2600" b="1" dirty="0">
                <a:solidFill>
                  <a:srgbClr val="000000"/>
                </a:solidFill>
                <a:latin typeface="Monotype Corsiva" panose="03010101010201010101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SOČUTNEGA ČLOVEKA.</a:t>
            </a:r>
            <a:endParaRPr lang="sl-SI" sz="2600" dirty="0">
              <a:solidFill>
                <a:srgbClr val="000000"/>
              </a:solidFill>
              <a:latin typeface="Monotype Corsiva" panose="03010101010201010101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sl-SI" sz="3200" dirty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 PROJEKTI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518457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Zdrava šola: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Rdeča nit: </a:t>
            </a:r>
            <a:r>
              <a:rPr lang="pl-PL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ČAS ZA ZDRAVJE JE ČAS ZA </a:t>
            </a:r>
            <a:r>
              <a:rPr lang="pl-PL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NAS,</a:t>
            </a:r>
            <a:endParaRPr lang="sl-SI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Šolska </a:t>
            </a: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shema“ – razdeljevanje sadja in 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zelenjave,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Uživajmo v zdravju: gibalni odmor, minute za zdravje,…</a:t>
            </a:r>
          </a:p>
          <a:p>
            <a:pPr lvl="0">
              <a:buClr>
                <a:srgbClr val="90C226"/>
              </a:buClr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POGUM </a:t>
            </a:r>
            <a:r>
              <a:rPr lang="sl-SI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sl-SI" sz="20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MIZŠ, ZRSŠ) – razvijanje kompetence podjetnosti … </a:t>
            </a:r>
            <a:r>
              <a:rPr lang="sl-SI" sz="20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– nadaljevanje dela (na šoli, z RVIZ)</a:t>
            </a:r>
            <a:endParaRPr lang="sl-SI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Vključujoča šola – spodbudno in varno šolsko okolje skozi izobraževanje učiteljev in delavnice za učence.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Podpora: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- razredni in šolski dogovori /zmanjševanje hrupa v šolskih prostorih,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- </a:t>
            </a: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režihov kodeks,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- medvrstniške skupine,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    - šolski mediatorji, tutorji, zaščitniki.</a:t>
            </a:r>
            <a:endParaRPr lang="sl-SI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340768"/>
            <a:ext cx="6347714" cy="4700595"/>
          </a:xfrm>
        </p:spPr>
        <p:txBody>
          <a:bodyPr>
            <a:normAutofit/>
          </a:bodyPr>
          <a:lstStyle/>
          <a:p>
            <a:endParaRPr lang="sl-SI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l-SI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Razvojna naloga:</a:t>
            </a:r>
            <a:r>
              <a:rPr lang="pl-PL" sz="24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Ustvarjanje učnih okolij za 21. </a:t>
            </a:r>
            <a:r>
              <a:rPr lang="pl-PL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stoletje</a:t>
            </a:r>
            <a:endParaRPr lang="sl-SI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sl-SI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Srečanje osnovnih šol, poimenovanih po Prežihovem </a:t>
            </a:r>
            <a:r>
              <a:rPr lang="sl-SI" sz="24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Vorancu</a:t>
            </a:r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42. srečanje v Ljubljani naj bi bilo jeseni – odpadlo 2019/2020.</a:t>
            </a:r>
          </a:p>
          <a:p>
            <a:endParaRPr lang="sl-SI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13.1 OSTALI PROJEKTI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l-SI" sz="24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Eko</a:t>
            </a:r>
            <a:r>
              <a:rPr lang="sl-SI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projekt Kapljica vode.</a:t>
            </a:r>
          </a:p>
          <a:p>
            <a:pPr>
              <a:lnSpc>
                <a:spcPct val="90000"/>
              </a:lnSpc>
            </a:pPr>
            <a:r>
              <a:rPr lang="pl-PL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Natečaj Prežihove ustanove.</a:t>
            </a:r>
            <a:endParaRPr lang="sl-SI" sz="24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sl-SI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Vetrnice za mir.</a:t>
            </a:r>
          </a:p>
          <a:p>
            <a:pPr>
              <a:lnSpc>
                <a:spcPct val="90000"/>
              </a:lnSpc>
            </a:pPr>
            <a:r>
              <a:rPr lang="sl-SI" sz="24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Obeležitev</a:t>
            </a:r>
            <a:r>
              <a:rPr lang="sl-SI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spominskih </a:t>
            </a:r>
            <a:r>
              <a:rPr lang="sl-SI" sz="2400" dirty="0" err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dnevov</a:t>
            </a:r>
            <a:r>
              <a:rPr lang="sl-SI" sz="2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(dan brez avtomobila, dan zemlje, knjige, srca, zdravja…… zdrav slovenski zajtrk).</a:t>
            </a:r>
          </a:p>
          <a:p>
            <a:endParaRPr lang="sl-SI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Projekt Evropski dan jezikov, 26. 9.</a:t>
            </a: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Prežihov bralni svet za učence od 1. do 9. r.</a:t>
            </a: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Noč v šoli.</a:t>
            </a:r>
          </a:p>
          <a:p>
            <a:r>
              <a:rPr lang="sl-SI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sl-SI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azredne ure za spodbudno in varno šolsko okolje</a:t>
            </a:r>
            <a:r>
              <a:rPr lang="sl-SI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rdeča nit 2020/2021:</a:t>
            </a:r>
          </a:p>
          <a:p>
            <a:pPr algn="just"/>
            <a:r>
              <a:rPr lang="sl-SI" sz="2400" kern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SODELOVANJE ZA DOSEGANJE SKUPNEGA CILJA ZA SPODBUDNO IN VARNO ŠOLSKO </a:t>
            </a:r>
            <a:r>
              <a:rPr lang="sl-SI" sz="2400" kern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OKOLJE</a:t>
            </a:r>
            <a:endParaRPr lang="sl-SI" sz="24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Božično-novoletna mavrica (bazar in koncert).</a:t>
            </a:r>
          </a:p>
          <a:p>
            <a:r>
              <a:rPr lang="sl-SI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Projekti v OPB:</a:t>
            </a:r>
            <a:r>
              <a:rPr lang="sl-SI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4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POZDRAV POLETJU,  OPAZUJEM, PRIPOVEDUJEM, BEREM, PASAVČEK, UŽIVAJMO V </a:t>
            </a:r>
            <a:r>
              <a:rPr lang="sl-SI" sz="24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ZDRAVJU, POGUM.</a:t>
            </a:r>
            <a:endParaRPr lang="sl-SI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sl-SI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Dan druženja vseh generacij – pomlad 2021</a:t>
            </a:r>
          </a:p>
          <a:p>
            <a:pPr>
              <a:buFontTx/>
              <a:buChar char="-"/>
            </a:pP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Aktivnosti ob Evropskem tednu mobilnosti (</a:t>
            </a:r>
            <a:r>
              <a:rPr lang="sl-SI" sz="22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Pešbus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Bistro glavo…), tednu otroka, ob Dnevu Zemlje in za našo Zemljo urejamo okolico šole, zbiramo star papir, rabljene kartuše, </a:t>
            </a:r>
            <a:r>
              <a:rPr lang="sl-SI" sz="220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tonerje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odpadne baterije in plastične zamaške.</a:t>
            </a:r>
          </a:p>
          <a:p>
            <a:pPr>
              <a:buFontTx/>
              <a:buChar char="-"/>
            </a:pPr>
            <a:endParaRPr lang="sl-SI" sz="2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atečaji: likovni, literarni</a:t>
            </a:r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l-SI" sz="22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8066857" cy="1320800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14 RAZISKOVALNA, INOVACIJSKA</a:t>
            </a:r>
            <a:b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DEJAVNOST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2564904"/>
            <a:ext cx="6347714" cy="3476459"/>
          </a:xfrm>
        </p:spPr>
        <p:txBody>
          <a:bodyPr>
            <a:normAutofit/>
          </a:bodyPr>
          <a:lstStyle/>
          <a:p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Sodelovanje na natečaju Mladi za napredek Maribora.</a:t>
            </a:r>
          </a:p>
          <a:p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odelovanja na razpisanih tekmovanjih.</a:t>
            </a:r>
          </a:p>
          <a:p>
            <a:r>
              <a:rPr lang="sl-SI" sz="22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sl-SI" sz="2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elo z nadarjenimi učenci: vključevanje nadarjenih v pripravo INDEPOV, ustvarjalne delavnice, obiski zunanjih institucij, raziskovalne sobote, strokovna ekskurzija, tabor za nadarjene (2. in 3. 10).</a:t>
            </a:r>
            <a:endParaRPr lang="sl-SI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490793" cy="1320800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 DEJAVNOSTI NA KULTURNEM, ŠPORTNEM PODROČJU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2204864"/>
            <a:ext cx="6347714" cy="388077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GLASBA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CICI zbor, otroški in mladinski pevski zbor (</a:t>
            </a:r>
            <a:r>
              <a:rPr lang="sl-SI" b="1" dirty="0" smtClean="0">
                <a:solidFill>
                  <a:schemeClr val="tx1"/>
                </a:solidFill>
              </a:rPr>
              <a:t>UDELEŽBA NA POJOČI MUZIKI, državnem tekmovanju, revijah).</a:t>
            </a:r>
          </a:p>
          <a:p>
            <a:pPr>
              <a:lnSpc>
                <a:spcPct val="80000"/>
              </a:lnSpc>
            </a:pP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zbirni predmet glasbena dela, NIP Umetnost – ustvarjanje muzikala.</a:t>
            </a:r>
          </a:p>
          <a:p>
            <a:pPr>
              <a:lnSpc>
                <a:spcPct val="8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LIKOVNO SNOVANJE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ustvarjanje na likovnem krožku in IP LIS, razstave v razstavišču Prežih, scenografija, natečaji.</a:t>
            </a:r>
          </a:p>
          <a:p>
            <a:pPr>
              <a:lnSpc>
                <a:spcPct val="8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FOLKLORA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dejavnosti šolske folklorne skupine</a:t>
            </a:r>
            <a:r>
              <a:rPr lang="sl-SI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 šoli in vseslovenskem prostoru.</a:t>
            </a:r>
            <a:endParaRPr lang="sl-SI" b="1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80000"/>
              </a:lnSpc>
            </a:pP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ŠPORT: </a:t>
            </a:r>
            <a:r>
              <a:rPr lang="sl-SI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odbojka, atletika, smučanje, košarka, nogomet, .... različna tekmovanja, več IP in NIP s področja športa.</a:t>
            </a:r>
          </a:p>
          <a:p>
            <a:pPr>
              <a:lnSpc>
                <a:spcPct val="80000"/>
              </a:lnSpc>
            </a:pPr>
            <a:endParaRPr lang="sl-SI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16 PROMETNA VARNOST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556792"/>
            <a:ext cx="6347714" cy="4484571"/>
          </a:xfrm>
        </p:spPr>
        <p:txBody>
          <a:bodyPr>
            <a:normAutofit/>
          </a:bodyPr>
          <a:lstStyle/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Varnost otrok na šolskih poteh (zdrava pot v šolo – PEŠBUS).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Evropski teden mobilnosti (16. – 22. 9. 2020).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TEDEN OTROKA = Teden prometne varnosti </a:t>
            </a:r>
          </a:p>
          <a:p>
            <a:pPr marL="0" indent="0">
              <a:buNone/>
            </a:pPr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(5. – 9. 10. 2020).</a:t>
            </a:r>
          </a:p>
          <a:p>
            <a:r>
              <a:rPr lang="sl-SI" sz="2200" dirty="0" err="1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Pasavček</a:t>
            </a:r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Red je vedno pas pripet.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Bistro glavo varuje čelada.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Otroška varnostna olimpijada.</a:t>
            </a:r>
          </a:p>
          <a:p>
            <a:r>
              <a:rPr lang="sl-SI" sz="2200" dirty="0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Tekmovanje Kaj veš o prometu.</a:t>
            </a:r>
          </a:p>
          <a:p>
            <a:endParaRPr lang="sl-SI" sz="2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570186"/>
          </a:xfrm>
        </p:spPr>
        <p:txBody>
          <a:bodyPr>
            <a:normAutofit/>
          </a:bodyPr>
          <a:lstStyle/>
          <a:p>
            <a:pPr algn="ctr"/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sz="3200" b="1" dirty="0" smtClean="0">
                <a:solidFill>
                  <a:schemeClr val="tx1"/>
                </a:solidFill>
                <a:latin typeface="Monotype Corsiva" panose="03010101010201010101" pitchFamily="66" charset="0"/>
                <a:ea typeface="Tahoma" pitchFamily="34" charset="0"/>
                <a:cs typeface="Tahoma" pitchFamily="34" charset="0"/>
              </a:rPr>
              <a:t>Spoštovani starši in drugi prisotni,</a:t>
            </a:r>
            <a:endParaRPr lang="sl-SI" sz="3200" b="1" dirty="0">
              <a:solidFill>
                <a:schemeClr val="tx1"/>
              </a:solidFill>
              <a:latin typeface="Monotype Corsiva" panose="03010101010201010101" pitchFamily="66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55576" y="1268760"/>
            <a:ext cx="7467600" cy="504056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sl-SI" sz="3200" dirty="0" smtClean="0">
              <a:solidFill>
                <a:srgbClr val="000000"/>
              </a:solidFill>
              <a:latin typeface="Monotype Corsiva" panose="03010101010201010101" pitchFamily="66" charset="0"/>
              <a:ea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sl-SI" sz="4800" dirty="0">
                <a:solidFill>
                  <a:schemeClr val="tx1"/>
                </a:solidFill>
                <a:latin typeface="Monotype Corsiva" panose="03010101010201010101" pitchFamily="66" charset="0"/>
                <a:ea typeface="Tahoma" panose="020B0604030504040204" pitchFamily="34" charset="0"/>
              </a:rPr>
              <a:t>z</a:t>
            </a:r>
            <a:r>
              <a:rPr lang="sl-SI" sz="4800" dirty="0" smtClean="0">
                <a:solidFill>
                  <a:schemeClr val="tx1"/>
                </a:solidFill>
                <a:latin typeface="Monotype Corsiva" panose="03010101010201010101" pitchFamily="66" charset="0"/>
                <a:ea typeface="Tahoma" panose="020B0604030504040204" pitchFamily="34" charset="0"/>
              </a:rPr>
              <a:t>avedamo se svoje odgovorne vloge; želimo biti šola, ki sliši in upošteva glas vsakega in hkrati deluje za dobro vseh, učencev, učiteljev, staršev… in da vsakemu posamezniku občutek vključenosti/pripadnosti. </a:t>
            </a:r>
          </a:p>
          <a:p>
            <a:pPr marL="0" indent="0" algn="ctr">
              <a:buNone/>
            </a:pPr>
            <a:endParaRPr lang="sl-SI" sz="4800" dirty="0" smtClean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</a:endParaRPr>
          </a:p>
          <a:p>
            <a:pPr marL="0" lvl="0" indent="0" algn="ctr">
              <a:spcBef>
                <a:spcPts val="0"/>
              </a:spcBef>
              <a:buClrTx/>
              <a:buSzTx/>
              <a:buNone/>
            </a:pPr>
            <a:r>
              <a:rPr lang="sl-SI" sz="48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</a:rPr>
              <a:t>Skupaj </a:t>
            </a:r>
            <a:r>
              <a:rPr lang="sl-SI" sz="4800" b="1" i="1" dirty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</a:rPr>
              <a:t>z vami, dragi starši in </a:t>
            </a:r>
            <a:r>
              <a:rPr lang="sl-SI" sz="4800" b="1" i="1" dirty="0" smtClean="0">
                <a:solidFill>
                  <a:srgbClr val="4F271C">
                    <a:satMod val="130000"/>
                  </a:srgbClr>
                </a:solidFill>
                <a:latin typeface="Monotype Corsiva" panose="03010101010201010101" pitchFamily="66" charset="0"/>
              </a:rPr>
              <a:t>z našo sprotno spoštljivo komunikacijo sodelujmo še naprej za doseganje skupnega cilja. </a:t>
            </a:r>
            <a:endParaRPr lang="sl-SI" sz="3200" dirty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sl-SI" sz="4800" dirty="0" smtClean="0">
                <a:solidFill>
                  <a:schemeClr val="tx1"/>
                </a:solidFill>
                <a:latin typeface="Monotype Corsiva" panose="03010101010201010101" pitchFamily="66" charset="0"/>
                <a:ea typeface="Tahoma" panose="020B0604030504040204" pitchFamily="34" charset="0"/>
              </a:rPr>
              <a:t>Delavci OŠ Prežihovega </a:t>
            </a:r>
            <a:r>
              <a:rPr lang="sl-SI" sz="4800" dirty="0" err="1" smtClean="0">
                <a:solidFill>
                  <a:schemeClr val="tx1"/>
                </a:solidFill>
                <a:latin typeface="Monotype Corsiva" panose="03010101010201010101" pitchFamily="66" charset="0"/>
                <a:ea typeface="Tahoma" panose="020B0604030504040204" pitchFamily="34" charset="0"/>
              </a:rPr>
              <a:t>Voranca</a:t>
            </a:r>
            <a:r>
              <a:rPr lang="sl-SI" sz="4800" dirty="0" smtClean="0">
                <a:solidFill>
                  <a:schemeClr val="tx1"/>
                </a:solidFill>
                <a:latin typeface="Monotype Corsiva" panose="03010101010201010101" pitchFamily="66" charset="0"/>
                <a:ea typeface="Tahoma" panose="020B0604030504040204" pitchFamily="34" charset="0"/>
              </a:rPr>
              <a:t> Mb</a:t>
            </a:r>
          </a:p>
          <a:p>
            <a:pPr marL="0" indent="0" algn="ctr">
              <a:buNone/>
            </a:pPr>
            <a:endParaRPr lang="sl-SI" sz="3200" dirty="0">
              <a:solidFill>
                <a:schemeClr val="tx1"/>
              </a:solidFill>
              <a:latin typeface="Monotype Corsiva" panose="03010101010201010101" pitchFamily="66" charset="0"/>
              <a:ea typeface="Tahoma" panose="020B0604030504040204" pitchFamily="34" charset="0"/>
            </a:endParaRPr>
          </a:p>
          <a:p>
            <a:pPr algn="ctr">
              <a:buFontTx/>
              <a:buNone/>
            </a:pPr>
            <a:endParaRPr lang="sl-SI" sz="31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None/>
            </a:pPr>
            <a:endParaRPr lang="sl-SI" sz="3100" b="1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None/>
            </a:pPr>
            <a:endParaRPr lang="sl-SI" sz="31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buFontTx/>
              <a:buNone/>
            </a:pPr>
            <a:endParaRPr lang="sl-SI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None/>
            </a:pPr>
            <a:endParaRPr lang="sl-SI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FontTx/>
              <a:buNone/>
            </a:pPr>
            <a:endParaRPr lang="sl-SI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3600" b="1" dirty="0" smtClean="0">
                <a:solidFill>
                  <a:schemeClr val="tx1"/>
                </a:solidFill>
                <a:latin typeface="Monotype Corsiva" pitchFamily="66" charset="0"/>
              </a:rPr>
              <a:t>PREŽIHOV KODEKS</a:t>
            </a:r>
            <a:endParaRPr lang="sl-SI" sz="36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b="1" u="sng" dirty="0" smtClean="0">
              <a:latin typeface="Monotype Corsiva" pitchFamily="66" charset="0"/>
            </a:endParaRPr>
          </a:p>
          <a:p>
            <a:pPr algn="ctr"/>
            <a:r>
              <a:rPr lang="sl-SI" sz="3200" b="1" dirty="0" smtClean="0">
                <a:solidFill>
                  <a:srgbClr val="000000"/>
                </a:solidFill>
                <a:latin typeface="Monotype Corsiva" pitchFamily="66" charset="0"/>
              </a:rPr>
              <a:t>POZDRAVIM</a:t>
            </a:r>
          </a:p>
          <a:p>
            <a:pPr algn="ctr"/>
            <a:endParaRPr lang="sl-SI" sz="3200" b="1" dirty="0" smtClean="0">
              <a:solidFill>
                <a:srgbClr val="000000"/>
              </a:solidFill>
              <a:latin typeface="Monotype Corsiva" pitchFamily="66" charset="0"/>
            </a:endParaRPr>
          </a:p>
          <a:p>
            <a:pPr algn="ctr"/>
            <a:r>
              <a:rPr lang="sl-SI" sz="3200" b="1" dirty="0" smtClean="0">
                <a:solidFill>
                  <a:srgbClr val="000000"/>
                </a:solidFill>
                <a:latin typeface="Monotype Corsiva" pitchFamily="66" charset="0"/>
              </a:rPr>
              <a:t>POVEM </a:t>
            </a:r>
          </a:p>
          <a:p>
            <a:pPr algn="ctr"/>
            <a:endParaRPr lang="sl-SI" sz="3200" b="1" dirty="0" smtClean="0">
              <a:solidFill>
                <a:srgbClr val="000000"/>
              </a:solidFill>
              <a:latin typeface="Monotype Corsiva" pitchFamily="66" charset="0"/>
            </a:endParaRPr>
          </a:p>
          <a:p>
            <a:pPr algn="ctr"/>
            <a:r>
              <a:rPr lang="sl-SI" sz="3200" b="1" dirty="0" smtClean="0">
                <a:solidFill>
                  <a:srgbClr val="000000"/>
                </a:solidFill>
                <a:latin typeface="Monotype Corsiva" pitchFamily="66" charset="0"/>
              </a:rPr>
              <a:t>PRISLUHNEM</a:t>
            </a:r>
          </a:p>
          <a:p>
            <a:endParaRPr lang="sl-SI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PREDNOSTNA NALOGA</a:t>
            </a:r>
            <a:endParaRPr lang="sl-SI" sz="32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>
            <a:normAutofit fontScale="92500"/>
          </a:bodyPr>
          <a:lstStyle/>
          <a:p>
            <a:pPr marL="457200"/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Uvajanje načel formativnega spremljanja v procese učenja in poučevanja: </a:t>
            </a:r>
            <a:endParaRPr lang="sl-SI" sz="2400" dirty="0"/>
          </a:p>
          <a:p>
            <a:pPr lvl="0">
              <a:buFont typeface="Symbol" panose="05050102010706020507" pitchFamily="18" charset="2"/>
              <a:buChar char=""/>
            </a:pP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uvajanje učencev in omogočanje oblikovanja osebnih ciljev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glede na namene učenja, predznanje in interes ter </a:t>
            </a: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načrtovanje lastnega procesa učenja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sl-SI" sz="2400" dirty="0"/>
          </a:p>
          <a:p>
            <a:pPr lvl="0">
              <a:buFont typeface="Symbol" panose="05050102010706020507" pitchFamily="18" charset="2"/>
              <a:buChar char=""/>
            </a:pPr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sodelovanje učencev pri načrtovanju in izvajanju dejavnosti, ki zahtevajo različne miselne procese</a:t>
            </a:r>
            <a:r>
              <a:rPr lang="sl-SI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razvijanje kritičnega mišljenja (razumevanje, sklepanje argumentiranje, presojanje uporabne vrednosti...),</a:t>
            </a:r>
            <a:endParaRPr lang="sl-SI" sz="2400" dirty="0"/>
          </a:p>
          <a:p>
            <a:r>
              <a:rPr lang="sl-SI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vključevanje vsakega posameznika v sodelovanje za doseganje skupnih ciljev.</a:t>
            </a:r>
            <a:endParaRPr lang="sl-SI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PODROČJA</a:t>
            </a:r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IZBOLJŠAV</a:t>
            </a:r>
            <a:endParaRPr lang="sl-SI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608512"/>
          </a:xfrm>
        </p:spPr>
        <p:txBody>
          <a:bodyPr>
            <a:no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Udejanjanje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sodobnih učnih oblik in metod </a:t>
            </a: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dela.</a:t>
            </a:r>
            <a:endParaRPr lang="sl-SI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Izvedba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sodobnega </a:t>
            </a: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načrtovanja.  </a:t>
            </a:r>
            <a:endParaRPr lang="sl-SI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Vključevanje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strategij za preprečevanje </a:t>
            </a: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nasilja - preventivna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dejavnost </a:t>
            </a: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šole.</a:t>
            </a:r>
            <a:endParaRPr lang="sl-SI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Strokovni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profesionalni razvoj delavcev </a:t>
            </a: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šole.</a:t>
            </a:r>
            <a:endParaRPr lang="sl-SI" sz="2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sl-SI" sz="2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Sodelovanje </a:t>
            </a:r>
            <a:r>
              <a:rPr lang="sl-SI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starši in z zunanjimi institucijami.</a:t>
            </a:r>
          </a:p>
          <a:p>
            <a:pPr>
              <a:lnSpc>
                <a:spcPct val="90000"/>
              </a:lnSpc>
            </a:pPr>
            <a:endParaRPr lang="sl-SI" sz="2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347713" cy="1320800"/>
          </a:xfrm>
        </p:spPr>
        <p:txBody>
          <a:bodyPr/>
          <a:lstStyle/>
          <a:p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2.1  Aktivnosti za uresničitev </a:t>
            </a:r>
            <a:b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l-SI" sz="3200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izboljšav</a:t>
            </a:r>
            <a:endParaRPr lang="sl-SI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896544"/>
          </a:xfrm>
        </p:spPr>
        <p:txBody>
          <a:bodyPr>
            <a:noAutofit/>
          </a:bodyPr>
          <a:lstStyle/>
          <a:p>
            <a:pPr marL="432000" indent="-432000">
              <a:lnSpc>
                <a:spcPct val="90000"/>
              </a:lnSpc>
            </a:pP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Proces </a:t>
            </a:r>
            <a:r>
              <a:rPr lang="sl-SI" sz="2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učenja in poučevanja po načelih formativnega </a:t>
            </a: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spremljanja.</a:t>
            </a:r>
            <a:endParaRPr lang="sl-SI" sz="2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32000" indent="-432000">
              <a:lnSpc>
                <a:spcPct val="90000"/>
              </a:lnSpc>
            </a:pP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Razvijanje </a:t>
            </a:r>
            <a:r>
              <a:rPr lang="sl-SI" sz="2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kompetence podjetnosti  skozi razvoj veščin </a:t>
            </a: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pri različnih dejavnostih in v pouku.</a:t>
            </a:r>
          </a:p>
          <a:p>
            <a:pPr marL="432000" indent="-432000">
              <a:lnSpc>
                <a:spcPct val="90000"/>
              </a:lnSpc>
            </a:pP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Razvijanje </a:t>
            </a:r>
            <a:r>
              <a:rPr lang="sl-SI" sz="2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spodbudnega in varnega učnega okolja in skrb za zdrav način življenja.</a:t>
            </a:r>
          </a:p>
          <a:p>
            <a:pPr marL="432000" indent="-432000">
              <a:lnSpc>
                <a:spcPct val="90000"/>
              </a:lnSpc>
            </a:pP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Strokovno </a:t>
            </a:r>
            <a:r>
              <a:rPr lang="sl-SI" sz="2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izobraževanje učiteljev za delo z učenci s posebnimi potrebami in nadarjenimi</a:t>
            </a: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l-SI" sz="2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32000" indent="-432000">
              <a:lnSpc>
                <a:spcPct val="90000"/>
              </a:lnSpc>
            </a:pPr>
            <a:r>
              <a:rPr lang="sl-SI" sz="22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Poglabljanje </a:t>
            </a:r>
            <a:r>
              <a:rPr lang="sl-SI" sz="22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 nadgrajevanje različnih oblik sodelovanja s starši in okoljem.</a:t>
            </a:r>
          </a:p>
          <a:p>
            <a:pPr marL="432000" indent="-432000">
              <a:lnSpc>
                <a:spcPct val="90000"/>
              </a:lnSpc>
            </a:pPr>
            <a:endParaRPr lang="sl-SI" sz="22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</a:pPr>
            <a:endParaRPr lang="sl-SI" sz="2200" dirty="0" smtClean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 smtClean="0"/>
              <a:t>FORMATIVNO SPREMLJANJE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 eaLnBrk="0" fontAlgn="base" hangingPunct="0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sl-SI" altLang="sl-SI" sz="2800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Kaj je FS in zakaj? Je način učenja in poučevanja …</a:t>
            </a:r>
          </a:p>
          <a:p>
            <a:pPr marL="0" indent="0" algn="ctr">
              <a:buNone/>
            </a:pPr>
            <a:r>
              <a:rPr lang="sl-SI" sz="24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Razvojna naloga 2020/2021:</a:t>
            </a:r>
          </a:p>
          <a:p>
            <a:pPr marL="0" indent="0" algn="ctr">
              <a:buNone/>
            </a:pPr>
            <a:r>
              <a:rPr lang="pl-PL" sz="24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Ustvarjanje </a:t>
            </a:r>
            <a:r>
              <a:rPr lang="pl-PL" sz="24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učnih </a:t>
            </a:r>
            <a:r>
              <a:rPr lang="pl-PL" sz="24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okolij za 21. </a:t>
            </a:r>
            <a:r>
              <a:rPr lang="pl-PL" sz="2400" b="1" u="sng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stoletje</a:t>
            </a:r>
          </a:p>
          <a:p>
            <a:pPr marL="0" indent="0" algn="ctr"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Izobraževanje učiteljev na temo </a:t>
            </a:r>
          </a:p>
          <a:p>
            <a:pPr marL="0" indent="0" algn="ctr">
              <a:buNone/>
            </a:pPr>
            <a:r>
              <a:rPr lang="pl-PL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 formativnim spremljenjem do učinkovitih učnih okolij.</a:t>
            </a:r>
            <a:endParaRPr lang="sl-SI" sz="24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5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altLang="sl-SI" sz="2600" b="1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FS – način učenja in poučevanja</a:t>
            </a:r>
            <a:br>
              <a:rPr lang="sl-SI" altLang="sl-SI" sz="2600" b="1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sl-SI" altLang="sl-SI" sz="2600" b="1" kern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AKTIVNA VLOGA UČENCEV V PROCESU UČENJA (POUKA)</a:t>
            </a:r>
            <a:endParaRPr lang="sl-SI" sz="26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  <p:graphicFrame>
        <p:nvGraphicFramePr>
          <p:cNvPr id="4" name="Ograda vsebin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487905"/>
              </p:ext>
            </p:extLst>
          </p:nvPr>
        </p:nvGraphicFramePr>
        <p:xfrm>
          <a:off x="395536" y="1844824"/>
          <a:ext cx="8229600" cy="5013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8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3. NAJBOLJ POGOSTO UPORABLJENA ZAKONODAJA, pravilniki, pravila</a:t>
            </a:r>
            <a:endParaRPr lang="sl-SI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599" y="2420888"/>
            <a:ext cx="6347714" cy="3620475"/>
          </a:xfrm>
        </p:spPr>
        <p:txBody>
          <a:bodyPr>
            <a:normAutofit lnSpcReduction="10000"/>
          </a:bodyPr>
          <a:lstStyle/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Zakon o osnovni šoli</a:t>
            </a: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l-SI" sz="2000" dirty="0" smtClean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ZOFVI.</a:t>
            </a: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ZUJF.</a:t>
            </a: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Pravilnik o preverjanju in ocenjevanju znanja.</a:t>
            </a: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Pravila o prilagajanju šolskih obveznosti (statusi) – oddajte do konca septembra.</a:t>
            </a: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Hišni red, Pravila šolskega reda, Vzgojni </a:t>
            </a: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načrt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Subvencije šolske prehrane (samodejno iz CEUVIZ)</a:t>
            </a:r>
          </a:p>
          <a:p>
            <a:pPr marL="0" indent="0">
              <a:buNone/>
            </a:pPr>
            <a:r>
              <a:rPr lang="sl-SI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l-SI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DIETE, POSEBNOSTI – svetovalna delavka</a:t>
            </a:r>
            <a:endParaRPr lang="sl-SI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2872</TotalTime>
  <Words>1843</Words>
  <Application>Microsoft Office PowerPoint</Application>
  <PresentationFormat>Diaprojekcija na zaslonu (4:3)</PresentationFormat>
  <Paragraphs>249</Paragraphs>
  <Slides>28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28</vt:i4>
      </vt:variant>
    </vt:vector>
  </HeadingPairs>
  <TitlesOfParts>
    <vt:vector size="38" baseType="lpstr">
      <vt:lpstr>Arial</vt:lpstr>
      <vt:lpstr>Calibri</vt:lpstr>
      <vt:lpstr>Monotype Corsiva</vt:lpstr>
      <vt:lpstr>Symbol</vt:lpstr>
      <vt:lpstr>Tahoma</vt:lpstr>
      <vt:lpstr>Times New Roman</vt:lpstr>
      <vt:lpstr>Trebuchet MS</vt:lpstr>
      <vt:lpstr>Wingdings</vt:lpstr>
      <vt:lpstr>Wingdings 3</vt:lpstr>
      <vt:lpstr>Gladko</vt:lpstr>
      <vt:lpstr>                              LETNI DELOVNI NAČRT 2020/2021  OŠ Prežihovega Voranca Maribor </vt:lpstr>
      <vt:lpstr>Vizija OŠ Prežihovega Voranca Maribor </vt:lpstr>
      <vt:lpstr>PREŽIHOV KODEKS</vt:lpstr>
      <vt:lpstr>1. PREDNOSTNA NALOGA</vt:lpstr>
      <vt:lpstr>2 PODROČJA IZBOLJŠAV</vt:lpstr>
      <vt:lpstr>2.1  Aktivnosti za uresničitev           izboljšav</vt:lpstr>
      <vt:lpstr>FORMATIVNO SPREMLJANJE</vt:lpstr>
      <vt:lpstr>FS – način učenja in poučevanja AKTIVNA VLOGA UČENCEV V PROCESU UČENJA (POUKA)</vt:lpstr>
      <vt:lpstr>3. NAJBOLJ POGOSTO UPORABLJENA ZAKONODAJA, pravilniki, pravila</vt:lpstr>
      <vt:lpstr>4 UČENCI </vt:lpstr>
      <vt:lpstr>5 DELAVCI ŠOLE</vt:lpstr>
      <vt:lpstr>6 REDNA DEJAVNOST</vt:lpstr>
      <vt:lpstr>7 NADSTANDARDNE      DEJAVNOSTI</vt:lpstr>
      <vt:lpstr>Šole v naravi:  2., 3., 4., 6., 8. r. in 9. r. </vt:lpstr>
      <vt:lpstr>8 ZUNANJI IZVAJALCI BODO        IZVAJALI:</vt:lpstr>
      <vt:lpstr>9 ŠOLSKI KOLEDAR</vt:lpstr>
      <vt:lpstr>10  NPZ</vt:lpstr>
      <vt:lpstr>11 SODELOVANJE MED ŠOLO IN DOMOM</vt:lpstr>
      <vt:lpstr>12 DNEVI DEJAVNOSTI</vt:lpstr>
      <vt:lpstr>13 PROJEKTI</vt:lpstr>
      <vt:lpstr>PowerPointova predstavitev</vt:lpstr>
      <vt:lpstr>13.1 OSTALI PROJEKTI</vt:lpstr>
      <vt:lpstr>PowerPointova predstavitev</vt:lpstr>
      <vt:lpstr>PowerPointova predstavitev</vt:lpstr>
      <vt:lpstr>14 RAZISKOVALNA, INOVACIJSKA       DEJAVNOST</vt:lpstr>
      <vt:lpstr>15 DEJAVNOSTI NA KULTURNEM, ŠPORTNEM PODROČJU</vt:lpstr>
      <vt:lpstr>16 PROMETNA VARNOST</vt:lpstr>
      <vt:lpstr> Spoštovani starši in drugi prisotni,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LETNI DELOVNI NAČRT 20013/2014   OŠ Prežihovega Voranca maribor</dc:title>
  <dc:creator>ucitelj7</dc:creator>
  <cp:lastModifiedBy>Uporabnik sistema Windows</cp:lastModifiedBy>
  <cp:revision>128</cp:revision>
  <dcterms:created xsi:type="dcterms:W3CDTF">2013-09-07T15:54:22Z</dcterms:created>
  <dcterms:modified xsi:type="dcterms:W3CDTF">2020-09-30T13:42:30Z</dcterms:modified>
</cp:coreProperties>
</file>