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26"/>
  </p:notesMasterIdLst>
  <p:sldIdLst>
    <p:sldId id="256" r:id="rId2"/>
    <p:sldId id="257" r:id="rId3"/>
    <p:sldId id="262" r:id="rId4"/>
    <p:sldId id="285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1" r:id="rId13"/>
    <p:sldId id="282" r:id="rId14"/>
    <p:sldId id="275" r:id="rId15"/>
    <p:sldId id="279" r:id="rId16"/>
    <p:sldId id="271" r:id="rId17"/>
    <p:sldId id="272" r:id="rId18"/>
    <p:sldId id="283" r:id="rId19"/>
    <p:sldId id="273" r:id="rId20"/>
    <p:sldId id="274" r:id="rId21"/>
    <p:sldId id="286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D3B2"/>
    <a:srgbClr val="FFCC66"/>
    <a:srgbClr val="FFCC99"/>
    <a:srgbClr val="FFFF99"/>
    <a:srgbClr val="FF9933"/>
    <a:srgbClr val="FF9900"/>
    <a:srgbClr val="66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3" d="100"/>
          <a:sy n="73" d="100"/>
        </p:scale>
        <p:origin x="169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978D-E607-4A6F-8FC7-943837F4F7B9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1DC0B-1AAB-4D42-8721-F7D996C4C308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819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1DC0B-1AAB-4D42-8721-F7D996C4C308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0943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179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030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536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211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881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3232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642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655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433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180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684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490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03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20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437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800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CDD1-D406-4E97-AB97-A6B6EF3BBAEE}" type="datetimeFigureOut">
              <a:rPr lang="sl-SI" smtClean="0"/>
              <a:pPr/>
              <a:t>23. 09. 2020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1DC098-0EF2-47D9-B1DC-2E2A8588C96C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0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03648" y="5229200"/>
            <a:ext cx="7406640" cy="464072"/>
          </a:xfrm>
        </p:spPr>
        <p:txBody>
          <a:bodyPr>
            <a:noAutofit/>
          </a:bodyPr>
          <a:lstStyle/>
          <a:p>
            <a:pPr algn="l"/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POROČILO O </a:t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REALIZACIJI </a:t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LETNEGA</a:t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DELOVNEGA NAČRTA</a:t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2019/2020</a:t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l-SI" sz="3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OŠ PREŽIHOVEGA VORANCA   </a:t>
            </a:r>
            <a:br>
              <a:rPr lang="sl-SI" sz="3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3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MARIBOR</a:t>
            </a:r>
            <a:br>
              <a:rPr lang="sl-SI" sz="3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sl-SI" sz="3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755576" y="620688"/>
            <a:ext cx="785796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u="sng" dirty="0" smtClean="0">
                <a:solidFill>
                  <a:srgbClr val="663300"/>
                </a:solidFill>
              </a:rPr>
              <a:t>7. UČENCI priseljenci, SLOVENSKI POUK ZA UČENCE ROMSKE ETNIČNE SKUPNOSTI </a:t>
            </a:r>
            <a:r>
              <a:rPr lang="sl-SI" sz="2000" b="1" dirty="0" smtClean="0">
                <a:solidFill>
                  <a:srgbClr val="663300"/>
                </a:solidFill>
              </a:rPr>
              <a:t>   220 ur (preteklo leto 150) + 2,2 ure/teden</a:t>
            </a:r>
            <a:endParaRPr lang="sl-SI" sz="2000" b="1" u="sng" dirty="0">
              <a:solidFill>
                <a:srgbClr val="663300"/>
              </a:solidFill>
            </a:endParaRPr>
          </a:p>
          <a:p>
            <a:r>
              <a:rPr lang="sl-SI" sz="2000" b="1" u="sng" dirty="0" smtClean="0">
                <a:solidFill>
                  <a:srgbClr val="663300"/>
                </a:solidFill>
              </a:rPr>
              <a:t>8. DNEVI DEJAVOSTI so realizirani po načrtih</a:t>
            </a:r>
            <a:endParaRPr lang="sl-SI" dirty="0" smtClean="0"/>
          </a:p>
          <a:p>
            <a:r>
              <a:rPr lang="sl-SI" b="1" u="sng" dirty="0">
                <a:solidFill>
                  <a:srgbClr val="663300"/>
                </a:solidFill>
              </a:rPr>
              <a:t>9</a:t>
            </a:r>
            <a:r>
              <a:rPr lang="sl-SI" b="1" u="sng" dirty="0" smtClean="0">
                <a:solidFill>
                  <a:srgbClr val="663300"/>
                </a:solidFill>
              </a:rPr>
              <a:t>. INTERESNE DEJAVNOSTI:</a:t>
            </a:r>
            <a:endParaRPr lang="sl-SI" b="1" u="sng" dirty="0">
              <a:solidFill>
                <a:srgbClr val="663300"/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sl-SI" dirty="0" smtClean="0"/>
              <a:t>JEZIKOVNO-UMETNIŠKO PODROČJE:  13 interesnih dejavnosti</a:t>
            </a:r>
          </a:p>
          <a:p>
            <a:pPr marL="285750" indent="-285750">
              <a:buBlip>
                <a:blip r:embed="rId2"/>
              </a:buBlip>
            </a:pPr>
            <a:r>
              <a:rPr lang="sl-SI" dirty="0" smtClean="0"/>
              <a:t>ŠPORTNO-VZGOJNO PODROČJE:  12 interesnih dejavnosti</a:t>
            </a:r>
          </a:p>
          <a:p>
            <a:pPr marL="285750" indent="-285750">
              <a:buBlip>
                <a:blip r:embed="rId2"/>
              </a:buBlip>
            </a:pPr>
            <a:r>
              <a:rPr lang="sl-SI" dirty="0"/>
              <a:t>PROIZVODNO-TEHNIŠKO IN ZDRAVSTVENO </a:t>
            </a:r>
            <a:r>
              <a:rPr lang="sl-SI" dirty="0" smtClean="0"/>
              <a:t>PODROČJE: </a:t>
            </a:r>
            <a:r>
              <a:rPr lang="sl-SI" dirty="0"/>
              <a:t>4</a:t>
            </a:r>
            <a:r>
              <a:rPr lang="sl-SI" dirty="0" smtClean="0"/>
              <a:t> dejavnosti</a:t>
            </a:r>
          </a:p>
          <a:p>
            <a:pPr marL="285750" indent="-285750">
              <a:buBlip>
                <a:blip r:embed="rId2"/>
              </a:buBlip>
            </a:pPr>
            <a:r>
              <a:rPr lang="sl-SI" dirty="0" smtClean="0"/>
              <a:t>DRUGA PODROČJA: 8 dejavnosti</a:t>
            </a:r>
          </a:p>
          <a:p>
            <a:endParaRPr lang="sl-SI" dirty="0"/>
          </a:p>
          <a:p>
            <a:r>
              <a:rPr lang="sl-SI" b="1" u="sng" dirty="0" smtClean="0">
                <a:solidFill>
                  <a:srgbClr val="663300"/>
                </a:solidFill>
              </a:rPr>
              <a:t>10. ŠOLE V NARAVI</a:t>
            </a:r>
            <a:endParaRPr lang="sl-SI" b="1" u="sng" dirty="0">
              <a:solidFill>
                <a:srgbClr val="6633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918149"/>
              </p:ext>
            </p:extLst>
          </p:nvPr>
        </p:nvGraphicFramePr>
        <p:xfrm>
          <a:off x="1112523" y="4437112"/>
          <a:ext cx="6987868" cy="20882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3813">
                  <a:extLst>
                    <a:ext uri="{9D8B030D-6E8A-4147-A177-3AD203B41FA5}">
                      <a16:colId xmlns:a16="http://schemas.microsoft.com/office/drawing/2014/main" val="2200333146"/>
                    </a:ext>
                  </a:extLst>
                </a:gridCol>
                <a:gridCol w="1061515">
                  <a:extLst>
                    <a:ext uri="{9D8B030D-6E8A-4147-A177-3AD203B41FA5}">
                      <a16:colId xmlns:a16="http://schemas.microsoft.com/office/drawing/2014/main" val="1137814004"/>
                    </a:ext>
                  </a:extLst>
                </a:gridCol>
                <a:gridCol w="2250413">
                  <a:extLst>
                    <a:ext uri="{9D8B030D-6E8A-4147-A177-3AD203B41FA5}">
                      <a16:colId xmlns:a16="http://schemas.microsoft.com/office/drawing/2014/main" val="3567280078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934809496"/>
                    </a:ext>
                  </a:extLst>
                </a:gridCol>
              </a:tblGrid>
              <a:tr h="871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KRAJ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ČAS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ŠTEVILO UČENCEV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023519"/>
                  </a:ext>
                </a:extLst>
              </a:tr>
              <a:tr h="580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Ruška koča</a:t>
                      </a:r>
                      <a:endParaRPr lang="sl-SI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4.a, 4.b </a:t>
                      </a:r>
                      <a:endParaRPr lang="sl-SI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 12.-20. 12. 2019 </a:t>
                      </a:r>
                      <a:endParaRPr lang="sl-SI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927768"/>
                  </a:ext>
                </a:extLst>
              </a:tr>
              <a:tr h="636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Strunjan, Salinera </a:t>
                      </a:r>
                      <a:endParaRPr lang="sl-SI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6.a, 6.b </a:t>
                      </a:r>
                      <a:endParaRPr lang="sl-SI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9. -6. 9. 2019</a:t>
                      </a:r>
                      <a:endParaRPr lang="sl-SI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47</a:t>
                      </a:r>
                      <a:endParaRPr lang="sl-SI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26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68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919541" y="260648"/>
            <a:ext cx="7992888" cy="1143000"/>
          </a:xfrm>
        </p:spPr>
        <p:txBody>
          <a:bodyPr>
            <a:normAutofit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REALIZACIJA DODATNEGA PROGRAMA</a:t>
            </a:r>
            <a:endParaRPr lang="sl-SI" sz="2000" dirty="0"/>
          </a:p>
        </p:txBody>
      </p:sp>
      <p:sp>
        <p:nvSpPr>
          <p:cNvPr id="5" name="Pravokotnik 4"/>
          <p:cNvSpPr/>
          <p:nvPr/>
        </p:nvSpPr>
        <p:spPr>
          <a:xfrm>
            <a:off x="1459601" y="1340768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DODATNE URE ŠPORTA (od 1. do 3. razred).</a:t>
            </a:r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JUTRANJA DEJAVNOST ZA UČENCE OD 2. – 4. RAZREDA.</a:t>
            </a:r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ZGODNJE UČENJE TUJEGA JEZIKA – FAKULTATIVNI PROGRAM NEMŠČINA (3., 4., 5. in 6. razred).</a:t>
            </a:r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ZGODNJE POUČEVANJE RAČUNALNIŠTVA (4., 5. in 6. razred).</a:t>
            </a:r>
          </a:p>
          <a:p>
            <a:pPr marL="285750" indent="-285750">
              <a:buBlip>
                <a:blip r:embed="rId2"/>
              </a:buBlip>
            </a:pPr>
            <a:endParaRPr lang="sl-SI" b="1" dirty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AKTIVNOSTI SONČEK za bodoče prvošolce.</a:t>
            </a:r>
          </a:p>
          <a:p>
            <a:endParaRPr lang="sl-SI" b="1" dirty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ŠOLE  V NARAVI – 2 odpadli (2. in 8. razred)</a:t>
            </a:r>
          </a:p>
          <a:p>
            <a:pPr marL="285750" indent="-285750">
              <a:buBlip>
                <a:blip r:embed="rId2"/>
              </a:buBlip>
            </a:pPr>
            <a:endParaRPr lang="sl-SI" b="1" dirty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TEČAJI - PLAVANJE (1. – 1 teden in 3.r),  KOLESARSKI (5. r. - odpadlo), PLESNI (9. r. – izvedeno, ni bilo plesa na valeti).</a:t>
            </a:r>
          </a:p>
        </p:txBody>
      </p:sp>
    </p:spTree>
    <p:extLst>
      <p:ext uri="{BB962C8B-B14F-4D97-AF65-F5344CB8AC3E}">
        <p14:creationId xmlns:p14="http://schemas.microsoft.com/office/powerpoint/2010/main" val="33160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038657" y="301660"/>
            <a:ext cx="6480720" cy="1143000"/>
          </a:xfrm>
        </p:spPr>
        <p:txBody>
          <a:bodyPr>
            <a:normAutofit/>
          </a:bodyPr>
          <a:lstStyle/>
          <a:p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TEKMOVANJA IZ ZNANJ</a:t>
            </a:r>
            <a:endParaRPr lang="sl-SI" sz="20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24351"/>
              </p:ext>
            </p:extLst>
          </p:nvPr>
        </p:nvGraphicFramePr>
        <p:xfrm>
          <a:off x="899592" y="1124744"/>
          <a:ext cx="8053400" cy="5650280"/>
        </p:xfrm>
        <a:graphic>
          <a:graphicData uri="http://schemas.openxmlformats.org/drawingml/2006/table">
            <a:tbl>
              <a:tblPr firstRow="1" firstCol="1" bandRow="1"/>
              <a:tblGrid>
                <a:gridCol w="1380519">
                  <a:extLst>
                    <a:ext uri="{9D8B030D-6E8A-4147-A177-3AD203B41FA5}">
                      <a16:colId xmlns:a16="http://schemas.microsoft.com/office/drawing/2014/main" val="2512460592"/>
                    </a:ext>
                  </a:extLst>
                </a:gridCol>
                <a:gridCol w="2929200">
                  <a:extLst>
                    <a:ext uri="{9D8B030D-6E8A-4147-A177-3AD203B41FA5}">
                      <a16:colId xmlns:a16="http://schemas.microsoft.com/office/drawing/2014/main" val="919422623"/>
                    </a:ext>
                  </a:extLst>
                </a:gridCol>
                <a:gridCol w="1702428">
                  <a:extLst>
                    <a:ext uri="{9D8B030D-6E8A-4147-A177-3AD203B41FA5}">
                      <a16:colId xmlns:a16="http://schemas.microsoft.com/office/drawing/2014/main" val="1546395705"/>
                    </a:ext>
                  </a:extLst>
                </a:gridCol>
                <a:gridCol w="700670">
                  <a:extLst>
                    <a:ext uri="{9D8B030D-6E8A-4147-A177-3AD203B41FA5}">
                      <a16:colId xmlns:a16="http://schemas.microsoft.com/office/drawing/2014/main" val="2209332555"/>
                    </a:ext>
                  </a:extLst>
                </a:gridCol>
                <a:gridCol w="775141">
                  <a:extLst>
                    <a:ext uri="{9D8B030D-6E8A-4147-A177-3AD203B41FA5}">
                      <a16:colId xmlns:a16="http://schemas.microsoft.com/office/drawing/2014/main" val="1465563343"/>
                    </a:ext>
                  </a:extLst>
                </a:gridCol>
                <a:gridCol w="476456">
                  <a:extLst>
                    <a:ext uri="{9D8B030D-6E8A-4147-A177-3AD203B41FA5}">
                      <a16:colId xmlns:a16="http://schemas.microsoft.com/office/drawing/2014/main" val="705973161"/>
                    </a:ext>
                  </a:extLst>
                </a:gridCol>
                <a:gridCol w="88986">
                  <a:extLst>
                    <a:ext uri="{9D8B030D-6E8A-4147-A177-3AD203B41FA5}">
                      <a16:colId xmlns:a16="http://schemas.microsoft.com/office/drawing/2014/main" val="588081212"/>
                    </a:ext>
                  </a:extLst>
                </a:gridCol>
              </a:tblGrid>
              <a:tr h="31760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NAJVIŠJA PREJETA PRIZNANJA V DRŽAVI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371045"/>
                  </a:ext>
                </a:extLst>
              </a:tr>
              <a:tr h="63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Predmet / področje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Vrsta priznanja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Bronasto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Srebrno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Zlato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96544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SLOVENSKI JEZIK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CANKARJEVO TEKMOVANJE 4. do 9.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993116"/>
                  </a:ext>
                </a:extLst>
              </a:tr>
              <a:tr h="63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SLOVENSKI JEZIK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CANKARJEVO TEKMOVANJE »MEHURČKI« 1. do 3.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odpadlo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/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/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021423"/>
                  </a:ext>
                </a:extLst>
              </a:tr>
              <a:tr h="63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VEGOVO TEKMOVANJE (samo od 1.r do 3.r)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14+8+6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/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/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8201625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ANGLEŠČINA 9.r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ANGLEŠKEGA JEZIKA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502095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ANGLEŠČINA 8.r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ANGLEŠKEGA JEZIKA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85004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NEMŠČINA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NEMŠKEGA JEZIKA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414573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ZGODOVINA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ZNAJA ZGODOVINE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293880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KEMIJA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PREGLOVO TEKMOVANJE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321842"/>
                  </a:ext>
                </a:extLst>
              </a:tr>
              <a:tr h="346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LOGIKA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LOGIKE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2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92888" cy="694297"/>
          </a:xfrm>
        </p:spPr>
        <p:txBody>
          <a:bodyPr>
            <a:normAutofit/>
          </a:bodyPr>
          <a:lstStyle/>
          <a:p>
            <a:pPr algn="ctr"/>
            <a:r>
              <a:rPr lang="sl-SI" sz="3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TEKMOVANJA IZ ZNANJ</a:t>
            </a:r>
            <a:endParaRPr lang="sl-SI" sz="3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93227"/>
              </p:ext>
            </p:extLst>
          </p:nvPr>
        </p:nvGraphicFramePr>
        <p:xfrm>
          <a:off x="755576" y="692696"/>
          <a:ext cx="7920880" cy="6134100"/>
        </p:xfrm>
        <a:graphic>
          <a:graphicData uri="http://schemas.openxmlformats.org/drawingml/2006/table">
            <a:tbl>
              <a:tblPr firstRow="1" firstCol="1" bandRow="1"/>
              <a:tblGrid>
                <a:gridCol w="1356904">
                  <a:extLst>
                    <a:ext uri="{9D8B030D-6E8A-4147-A177-3AD203B41FA5}">
                      <a16:colId xmlns:a16="http://schemas.microsoft.com/office/drawing/2014/main" val="766178641"/>
                    </a:ext>
                  </a:extLst>
                </a:gridCol>
                <a:gridCol w="2879091">
                  <a:extLst>
                    <a:ext uri="{9D8B030D-6E8A-4147-A177-3AD203B41FA5}">
                      <a16:colId xmlns:a16="http://schemas.microsoft.com/office/drawing/2014/main" val="4195365532"/>
                    </a:ext>
                  </a:extLst>
                </a:gridCol>
                <a:gridCol w="1673304">
                  <a:extLst>
                    <a:ext uri="{9D8B030D-6E8A-4147-A177-3AD203B41FA5}">
                      <a16:colId xmlns:a16="http://schemas.microsoft.com/office/drawing/2014/main" val="2809110367"/>
                    </a:ext>
                  </a:extLst>
                </a:gridCol>
                <a:gridCol w="688683">
                  <a:extLst>
                    <a:ext uri="{9D8B030D-6E8A-4147-A177-3AD203B41FA5}">
                      <a16:colId xmlns:a16="http://schemas.microsoft.com/office/drawing/2014/main" val="1173381653"/>
                    </a:ext>
                  </a:extLst>
                </a:gridCol>
                <a:gridCol w="761881">
                  <a:extLst>
                    <a:ext uri="{9D8B030D-6E8A-4147-A177-3AD203B41FA5}">
                      <a16:colId xmlns:a16="http://schemas.microsoft.com/office/drawing/2014/main" val="3637241906"/>
                    </a:ext>
                  </a:extLst>
                </a:gridCol>
                <a:gridCol w="468305">
                  <a:extLst>
                    <a:ext uri="{9D8B030D-6E8A-4147-A177-3AD203B41FA5}">
                      <a16:colId xmlns:a16="http://schemas.microsoft.com/office/drawing/2014/main" val="4040606238"/>
                    </a:ext>
                  </a:extLst>
                </a:gridCol>
                <a:gridCol w="92712">
                  <a:extLst>
                    <a:ext uri="{9D8B030D-6E8A-4147-A177-3AD203B41FA5}">
                      <a16:colId xmlns:a16="http://schemas.microsoft.com/office/drawing/2014/main" val="2065187835"/>
                    </a:ext>
                  </a:extLst>
                </a:gridCol>
              </a:tblGrid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GEOGRAFIJA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ZNAJA GEOGRAFIJE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656405"/>
                  </a:ext>
                </a:extLst>
              </a:tr>
              <a:tr h="23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BIOLOGIJA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PROTEUSOVO TEKOVANJE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010677"/>
                  </a:ext>
                </a:extLst>
              </a:tr>
              <a:tr h="23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FIZIKA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STEFANOVO TEKMOVANJE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722036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ASTRONOMIJA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ZNANJA ASTRONOMIJE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18304"/>
                  </a:ext>
                </a:extLst>
              </a:tr>
              <a:tr h="23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ROBOSLED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ROBOTIKA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odpadlo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225766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SLADKORNA BOLEZEN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IZ ZNANJA O SLADKORNI BOLEZNI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20776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RAČUNALNIŠTVO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BOBER - računalništvo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81115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VESELA ŠOLA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VESELA ŠOLA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odpadlo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989958"/>
                  </a:ext>
                </a:extLst>
              </a:tr>
              <a:tr h="696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RAZISKOVALNA DEJAVNOST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Srečanje mladih raziskovalcev Slovenije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srečanje bo potekalo septembra 2020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978551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ZLATA KUHALNICA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v kuhanju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odpadlo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287012"/>
                  </a:ext>
                </a:extLst>
              </a:tr>
              <a:tr h="457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F.I.R.S.T. Lego League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Tekmovanje v sestavljanju lego robotkov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Priznanje za udeležbo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81938"/>
                  </a:ext>
                </a:extLst>
              </a:tr>
              <a:tr h="696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GLASBENA DEJAVNOST, OPZ, MPZ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Državno tekmovanje pevskih zborov, Zagorje ob Savi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Odpadlo zaradi </a:t>
                      </a:r>
                      <a:r>
                        <a:rPr lang="sl-SI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 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134802"/>
                  </a:ext>
                </a:extLst>
              </a:tr>
              <a:tr h="23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sl-SI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009197"/>
                  </a:ext>
                </a:extLst>
              </a:tr>
              <a:tr h="238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sl-SI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l-SI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56" marR="381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71182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0144" y="2029073"/>
            <a:ext cx="13338647" cy="69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9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-180528" y="548680"/>
            <a:ext cx="9145016" cy="1224136"/>
          </a:xfrm>
        </p:spPr>
        <p:txBody>
          <a:bodyPr>
            <a:normAutofit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ŠPORTNA TEKMOVANJA</a:t>
            </a:r>
            <a:endParaRPr lang="sl-SI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904651"/>
              </p:ext>
            </p:extLst>
          </p:nvPr>
        </p:nvGraphicFramePr>
        <p:xfrm>
          <a:off x="971600" y="1340769"/>
          <a:ext cx="7056783" cy="5422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6783">
                  <a:extLst>
                    <a:ext uri="{9D8B030D-6E8A-4147-A177-3AD203B41FA5}">
                      <a16:colId xmlns:a16="http://schemas.microsoft.com/office/drawing/2014/main" val="2782812598"/>
                    </a:ext>
                  </a:extLst>
                </a:gridCol>
              </a:tblGrid>
              <a:tr h="742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PODROČNO EKIPNO ATLETSKO TEKMOVANJE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Rezultati:  Učenke  1.mesto,  dečki  6.mesto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3797827237"/>
                  </a:ext>
                </a:extLst>
              </a:tr>
              <a:tr h="794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PRVENSTVO V KOŠARKI ZA OŠ st. dečki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Uvrstitev v finale.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2781746609"/>
                  </a:ext>
                </a:extLst>
              </a:tr>
              <a:tr h="742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POSAMIČNO OBČINSKO PRVENSTVO V BADMINTONU ZA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Razred: 9.r (2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učenca)</a:t>
                      </a:r>
                      <a:r>
                        <a:rPr lang="sl-SI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Rezultat</a:t>
                      </a: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: 3.m, 3.m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653046694"/>
                  </a:ext>
                </a:extLst>
              </a:tr>
              <a:tr h="63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EKIPNO OBČINSKO PRVENSTVO V BADMINTONU ZA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3.m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ekipno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561368544"/>
                  </a:ext>
                </a:extLst>
              </a:tr>
              <a:tr h="63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PRVENSTVO V KOŠARKI ZA OŠ- FINALE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4.m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369410929"/>
                  </a:ext>
                </a:extLst>
              </a:tr>
              <a:tr h="744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POLFINALE DRŽAVNEGA PRVENSTVA V  AKROBATIKI ZA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4.m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4286346015"/>
                  </a:ext>
                </a:extLst>
              </a:tr>
              <a:tr h="953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POSAMIČNO PODROČNO PRVENSTVO V BADMINTONU ZA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Razred: 9.r. (2 učenca)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4.m,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4.m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202" marR="61202" marT="0" marB="0"/>
                </a:tc>
                <a:extLst>
                  <a:ext uri="{0D108BD9-81ED-4DB2-BD59-A6C34878D82A}">
                    <a16:rowId xmlns:a16="http://schemas.microsoft.com/office/drawing/2014/main" val="298731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9712" y="692696"/>
            <a:ext cx="6347713" cy="1251870"/>
          </a:xfrm>
        </p:spPr>
        <p:txBody>
          <a:bodyPr/>
          <a:lstStyle/>
          <a:p>
            <a:r>
              <a:rPr lang="sl-SI" u="sng" dirty="0" smtClean="0">
                <a:solidFill>
                  <a:srgbClr val="F0A2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ŠPORTNA </a:t>
            </a:r>
            <a:r>
              <a:rPr lang="sl-SI" u="sng" dirty="0">
                <a:solidFill>
                  <a:srgbClr val="F0A2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TEKMOVANJA</a:t>
            </a:r>
            <a:endParaRPr lang="sl-SI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780710"/>
              </p:ext>
            </p:extLst>
          </p:nvPr>
        </p:nvGraphicFramePr>
        <p:xfrm>
          <a:off x="1259632" y="1944565"/>
          <a:ext cx="6624736" cy="4508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val="2408276484"/>
                    </a:ext>
                  </a:extLst>
                </a:gridCol>
              </a:tblGrid>
              <a:tr h="896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OBČINSKO PRVENSTVO V VELIKI ODBOJKI- DEČKI    FINALE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Rezultat: 3. mesto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4102235447"/>
                  </a:ext>
                </a:extLst>
              </a:tr>
              <a:tr h="742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PRVENSTVO V KOŠARKI za ml. učenke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 : 2.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mesto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3137103333"/>
                  </a:ext>
                </a:extLst>
              </a:tr>
              <a:tr h="742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PRVENSTVO V KOŠARKI za ml. učence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3.m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354935184"/>
                  </a:ext>
                </a:extLst>
              </a:tr>
              <a:tr h="597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PRVENSTVO V ŠAHU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 1.m    učenke U12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2057830804"/>
                  </a:ext>
                </a:extLst>
              </a:tr>
              <a:tr h="896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PODROČNO PRVENSTVO OŠ V STRELJANJU Z SERIJSKO ZRAČNO PUŠKO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3.m učenke, 3.m učenci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3823810415"/>
                  </a:ext>
                </a:extLst>
              </a:tr>
              <a:tr h="634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OBČINSKO IN PODROČNO PRVENSTVO V NAMIZNEM TENISU ZA OŠ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Rezultat: 1.m Eva Dominik , 1.m </a:t>
                      </a: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</a:rPr>
                        <a:t>ekipno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688" marR="64688" marT="0" marB="0"/>
                </a:tc>
                <a:extLst>
                  <a:ext uri="{0D108BD9-81ED-4DB2-BD59-A6C34878D82A}">
                    <a16:rowId xmlns:a16="http://schemas.microsoft.com/office/drawing/2014/main" val="160459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04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575556" y="836712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OSTALA POMEMBNA TEKMOVANJA IN </a:t>
            </a:r>
            <a:b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SODELOVANJA </a:t>
            </a:r>
            <a:endParaRPr lang="sl-SI" sz="2000" dirty="0"/>
          </a:p>
        </p:txBody>
      </p:sp>
      <p:sp>
        <p:nvSpPr>
          <p:cNvPr id="5" name="Pravokotnik 4"/>
          <p:cNvSpPr/>
          <p:nvPr/>
        </p:nvSpPr>
        <p:spPr>
          <a:xfrm>
            <a:off x="1547664" y="263691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OTROŠKA VARNOSTNA </a:t>
            </a: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OLIMPIJADA - odpadlo</a:t>
            </a:r>
            <a:endParaRPr lang="sl-SI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CICI VESELA ŠOLA - odpadlo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VARUJ SVOJO KAPLJICO VODE 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TEHNIKA TI DA KRILA - odpadlo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FRANCOSKA,  ANGLEŠKA IN NEMŠKA BRALNA ZNAČKA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BRALNA ZNAČKA, STRIPOVSKA BRALNA ZNAČKA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ea typeface="Tahoma" panose="020B0604030504040204" pitchFamily="34" charset="0"/>
                <a:cs typeface="Tahoma" panose="020B0604030504040204" pitchFamily="34" charset="0"/>
              </a:rPr>
              <a:t>PROMET: AKCIJA BISTRO GLAVO VARUJE ČELADA“, SODELOVANJE UČENCEV NA OKROGLI MIZI</a:t>
            </a:r>
          </a:p>
          <a:p>
            <a:pPr>
              <a:lnSpc>
                <a:spcPct val="150000"/>
              </a:lnSpc>
            </a:pPr>
            <a:endParaRPr lang="sl-SI" dirty="0"/>
          </a:p>
          <a:p>
            <a:pPr lvl="0">
              <a:lnSpc>
                <a:spcPct val="150000"/>
              </a:lnSpc>
            </a:pPr>
            <a:endParaRPr lang="sl-SI" b="1" dirty="0" smtClean="0"/>
          </a:p>
          <a:p>
            <a:pPr lvl="0"/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41703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43608" y="239479"/>
            <a:ext cx="7992888" cy="1143000"/>
          </a:xfrm>
        </p:spPr>
        <p:txBody>
          <a:bodyPr>
            <a:normAutofit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NATEČAJI</a:t>
            </a:r>
            <a:endParaRPr lang="sl-SI" sz="2000" dirty="0"/>
          </a:p>
        </p:txBody>
      </p:sp>
      <p:sp>
        <p:nvSpPr>
          <p:cNvPr id="5" name="Pravokotnik 4"/>
          <p:cNvSpPr/>
          <p:nvPr/>
        </p:nvSpPr>
        <p:spPr>
          <a:xfrm>
            <a:off x="898374" y="980728"/>
            <a:ext cx="7508711" cy="656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sl-SI" b="1" dirty="0" smtClean="0"/>
          </a:p>
          <a:p>
            <a:pPr lvl="0"/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NATEČAJI (literarni/likovni):</a:t>
            </a:r>
            <a:endParaRPr lang="sl-SI" b="1" dirty="0" smtClean="0">
              <a:solidFill>
                <a:srgbClr val="231F20"/>
              </a:solidFill>
              <a:latin typeface="Tahoma" panose="020B0604030504040204" pitchFamily="34" charset="0"/>
              <a:ea typeface="TTE10E4808t0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Likovni natečaj NARAVA IZ SANJ “Po čebelah se zgleduj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48th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Children’s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Exhibition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Fine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Art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Lidice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2020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22nd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Youth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Art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Exhibition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Nova </a:t>
            </a:r>
            <a:r>
              <a:rPr lang="sl-SI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Zagora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 2020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Mednarodni likovni natečaj 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Igraj se z mano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Vetrnice za mir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Kralj Matjaž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Božičkova pošta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Moja domovina</a:t>
            </a:r>
            <a:r>
              <a:rPr lang="sl-SI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svoboden </a:t>
            </a: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kot ptica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sl-SI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sl-SI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1187624" y="4293096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sl-SI" b="1" dirty="0" smtClean="0"/>
          </a:p>
          <a:p>
            <a:pPr lvl="0"/>
            <a:endParaRPr lang="sl-SI" b="1" dirty="0" smtClean="0"/>
          </a:p>
        </p:txBody>
      </p:sp>
    </p:spTree>
    <p:extLst>
      <p:ext uri="{BB962C8B-B14F-4D97-AF65-F5344CB8AC3E}">
        <p14:creationId xmlns:p14="http://schemas.microsoft.com/office/powerpoint/2010/main" val="42400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43608" y="476673"/>
            <a:ext cx="7056784" cy="905806"/>
          </a:xfrm>
        </p:spPr>
        <p:txBody>
          <a:bodyPr>
            <a:normAutofit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EKSKURZIJE</a:t>
            </a:r>
            <a:endParaRPr lang="sl-SI" sz="2000" dirty="0"/>
          </a:p>
        </p:txBody>
      </p:sp>
      <p:sp>
        <p:nvSpPr>
          <p:cNvPr id="6" name="Pravokotnik 5"/>
          <p:cNvSpPr/>
          <p:nvPr/>
        </p:nvSpPr>
        <p:spPr>
          <a:xfrm>
            <a:off x="1187624" y="4293096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539552" y="1556792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Ekskurzija v Celovec - odpadlo</a:t>
            </a:r>
            <a:endParaRPr lang="sl-SI" dirty="0" smtClean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Tabor za nadarjene in vedoželjne učence od 6. do 9. razreda – odpadlo</a:t>
            </a:r>
            <a:endParaRPr lang="sl-SI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Srečanje mediatorjev  - odpadlo</a:t>
            </a:r>
            <a:endParaRPr lang="sl-SI" dirty="0" smtClean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Ekskurzija </a:t>
            </a:r>
            <a:r>
              <a:rPr lang="sl-SI" b="1" dirty="0">
                <a:latin typeface="Tahoma" panose="020B0604030504040204" pitchFamily="34" charset="0"/>
                <a:ea typeface="Times New Roman" panose="02020603050405020304" pitchFamily="18" charset="0"/>
              </a:rPr>
              <a:t>učencev, ki se učijo </a:t>
            </a: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francoščino, </a:t>
            </a:r>
            <a:r>
              <a:rPr lang="sl-SI" b="1" dirty="0">
                <a:latin typeface="Tahoma" panose="020B0604030504040204" pitchFamily="34" charset="0"/>
                <a:ea typeface="Times New Roman" panose="02020603050405020304" pitchFamily="18" charset="0"/>
              </a:rPr>
              <a:t>v </a:t>
            </a:r>
            <a:r>
              <a:rPr lang="sl-SI" b="1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Pariz - odpadlo</a:t>
            </a:r>
            <a:endParaRPr lang="sl-SI" b="1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sl-SI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6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049524" y="269776"/>
            <a:ext cx="7992888" cy="1143000"/>
          </a:xfrm>
        </p:spPr>
        <p:txBody>
          <a:bodyPr>
            <a:normAutofit/>
          </a:bodyPr>
          <a:lstStyle/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KULTURNA DEJAVNOST</a:t>
            </a:r>
            <a:endParaRPr lang="sl-SI" sz="2000" dirty="0"/>
          </a:p>
        </p:txBody>
      </p:sp>
      <p:sp>
        <p:nvSpPr>
          <p:cNvPr id="6" name="Pravokotnik 5"/>
          <p:cNvSpPr/>
          <p:nvPr/>
        </p:nvSpPr>
        <p:spPr>
          <a:xfrm>
            <a:off x="1331640" y="1556792"/>
            <a:ext cx="6768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sl-SI" b="1" dirty="0"/>
              <a:t>FOLKLORA </a:t>
            </a:r>
            <a:r>
              <a:rPr lang="sl-SI" b="1" dirty="0" smtClean="0"/>
              <a:t>– odpadle revije</a:t>
            </a:r>
          </a:p>
          <a:p>
            <a:endParaRPr lang="sl-SI" b="1" dirty="0"/>
          </a:p>
          <a:p>
            <a:pPr marL="285750" lvl="0" indent="-285750">
              <a:buBlip>
                <a:blip r:embed="rId2"/>
              </a:buBlip>
            </a:pPr>
            <a:r>
              <a:rPr lang="sl-SI" b="1" dirty="0" smtClean="0"/>
              <a:t>GLASBENA DEJAVNOST</a:t>
            </a:r>
          </a:p>
          <a:p>
            <a:pPr lvl="0"/>
            <a:r>
              <a:rPr lang="sl-SI" b="1" dirty="0"/>
              <a:t>n</a:t>
            </a:r>
            <a:r>
              <a:rPr lang="sl-SI" b="1" dirty="0" smtClean="0"/>
              <a:t>astop na prižigu lučk, na dobrodelnem dvorišču, koncerti</a:t>
            </a:r>
            <a:endParaRPr lang="sl-SI" b="1" dirty="0"/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LIKOVNE RAZSTAVE V RAZSTAVIŠČU „PREŽIH“, razstave izdelkov naših učencev, likovna galerija ustvarjalnih na spletu</a:t>
            </a:r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endParaRPr lang="sl-SI" b="1" dirty="0"/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67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1547664" y="692696"/>
            <a:ext cx="6092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VIZIJA </a:t>
            </a:r>
            <a:endParaRPr lang="sl-SI" sz="3600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1713651" y="5229200"/>
            <a:ext cx="6530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PREŽIHOV KODEKS</a:t>
            </a:r>
          </a:p>
          <a:p>
            <a:pPr algn="ctr"/>
            <a:r>
              <a:rPr lang="sl-SI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Pozdravim, povem, prisluhnem</a:t>
            </a:r>
          </a:p>
        </p:txBody>
      </p:sp>
      <p:sp>
        <p:nvSpPr>
          <p:cNvPr id="2" name="Pravokotnik 1"/>
          <p:cNvSpPr/>
          <p:nvPr/>
        </p:nvSpPr>
        <p:spPr>
          <a:xfrm>
            <a:off x="1079612" y="1844824"/>
            <a:ext cx="6984776" cy="270227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114300" lv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0C226"/>
              </a:buClr>
              <a:buSzPct val="80000"/>
            </a:pP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ŽIVIMO </a:t>
            </a: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ZDRAV ŽIVLJENJSKI SLOG </a:t>
            </a:r>
          </a:p>
          <a:p>
            <a:pPr marL="114300" lv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0C226"/>
              </a:buClr>
              <a:buSzPct val="80000"/>
            </a:pP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RAZVIJAMO KAKOVOSTNA ZNANJA</a:t>
            </a:r>
          </a:p>
          <a:p>
            <a:pPr marL="114300" lv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0C226"/>
              </a:buClr>
              <a:buSzPct val="80000"/>
            </a:pP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ZA RAZMIŠLJUJOČEGA, ODGOVORNEGA </a:t>
            </a:r>
          </a:p>
          <a:p>
            <a:pPr marL="114300" lv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0C226"/>
              </a:buClr>
              <a:buSzPct val="80000"/>
            </a:pP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SOČUTNEGA ČLOVEKA.</a:t>
            </a:r>
            <a:endParaRPr lang="sl-SI" sz="2600" dirty="0">
              <a:solidFill>
                <a:srgbClr val="0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573125" y="4312551"/>
            <a:ext cx="6212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dirty="0"/>
          </a:p>
          <a:p>
            <a:pPr lvl="0"/>
            <a:endParaRPr lang="sl-SI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1049524" y="188640"/>
            <a:ext cx="7266892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RAZISKOVALNA DEJAVNOST</a:t>
            </a:r>
            <a:endParaRPr lang="sl-SI" sz="2000" dirty="0"/>
          </a:p>
        </p:txBody>
      </p:sp>
      <p:sp>
        <p:nvSpPr>
          <p:cNvPr id="7" name="Pravokotnik 6"/>
          <p:cNvSpPr/>
          <p:nvPr/>
        </p:nvSpPr>
        <p:spPr>
          <a:xfrm>
            <a:off x="902821" y="1516605"/>
            <a:ext cx="6823280" cy="38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sl-SI" b="1" dirty="0" smtClean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531099"/>
              </p:ext>
            </p:extLst>
          </p:nvPr>
        </p:nvGraphicFramePr>
        <p:xfrm>
          <a:off x="1157541" y="1331640"/>
          <a:ext cx="7043534" cy="5282946"/>
        </p:xfrm>
        <a:graphic>
          <a:graphicData uri="http://schemas.openxmlformats.org/drawingml/2006/table">
            <a:tbl>
              <a:tblPr firstRow="1" firstCol="1" bandRow="1"/>
              <a:tblGrid>
                <a:gridCol w="2291006">
                  <a:extLst>
                    <a:ext uri="{9D8B030D-6E8A-4147-A177-3AD203B41FA5}">
                      <a16:colId xmlns:a16="http://schemas.microsoft.com/office/drawing/2014/main" val="307800420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592641002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411276589"/>
                    </a:ext>
                  </a:extLst>
                </a:gridCol>
              </a:tblGrid>
              <a:tr h="185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Naslov raziskovalne naloge</a:t>
                      </a:r>
                      <a:endParaRPr lang="sl-SI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Raziskovalno področje</a:t>
                      </a:r>
                      <a:endParaRPr lang="sl-SI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Rezultat</a:t>
                      </a:r>
                      <a:endParaRPr lang="sl-SI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575957"/>
                  </a:ext>
                </a:extLst>
              </a:tr>
              <a:tr h="192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Odvisnosti moderne dobe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Pedagodika</a:t>
                      </a: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psihologija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3.mesto in srebrno priznanje; uvrstitev na državno tekmovanje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715598"/>
                  </a:ext>
                </a:extLst>
              </a:tr>
              <a:tr h="192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Maribor med leti 1918 in 1945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zgodovina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3.mesto in srebrno priznanje; uvrstitev na državno tekmovanje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940531"/>
                  </a:ext>
                </a:extLst>
              </a:tr>
              <a:tr h="128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Spomin na akcijo Vranov let v svobodo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zgodovina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4.mesto in srebrno priznanje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938659"/>
                  </a:ext>
                </a:extLst>
              </a:tr>
              <a:tr h="211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Kemijska soba pobega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kemija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1.mesto in srebrno priznanje; uvrstitev na državno tekmovanje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296880"/>
                  </a:ext>
                </a:extLst>
              </a:tr>
              <a:tr h="1929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Naravoslovna ustreznost ilustracij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Interdisciplinarno področje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1.mesto in srebrno priznanje; uvrstitev na državno tekmovanje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129168"/>
                  </a:ext>
                </a:extLst>
              </a:tr>
              <a:tr h="128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Mladostniki srečni ali nesrečni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Pedagogika in psihologija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6.mesto in bronasto priznanje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68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8825" cy="1320800"/>
          </a:xfrm>
        </p:spPr>
        <p:txBody>
          <a:bodyPr/>
          <a:lstStyle/>
          <a:p>
            <a:pPr algn="ctr"/>
            <a:r>
              <a:rPr lang="sl-SI" u="sng" dirty="0">
                <a:solidFill>
                  <a:srgbClr val="F0A2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PROJEKTI ŠOLE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99592" y="1772816"/>
            <a:ext cx="7488832" cy="4312821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>
                <a:solidFill>
                  <a:prstClr val="black"/>
                </a:solidFill>
              </a:rPr>
              <a:t>Zdrava šola </a:t>
            </a:r>
            <a:r>
              <a:rPr lang="sl-SI" sz="2000" b="1" dirty="0" smtClean="0">
                <a:solidFill>
                  <a:prstClr val="black"/>
                </a:solidFill>
              </a:rPr>
              <a:t>–Življenje v realnem in digitalnem svetu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 smtClean="0">
                <a:solidFill>
                  <a:prstClr val="black"/>
                </a:solidFill>
              </a:rPr>
              <a:t>Spodbudno </a:t>
            </a:r>
            <a:r>
              <a:rPr lang="sl-SI" sz="2000" b="1" dirty="0">
                <a:solidFill>
                  <a:prstClr val="black"/>
                </a:solidFill>
              </a:rPr>
              <a:t>in varno učno okolje: </a:t>
            </a:r>
            <a:r>
              <a:rPr lang="sl-SI" sz="2000" b="1" dirty="0" smtClean="0">
                <a:solidFill>
                  <a:prstClr val="black"/>
                </a:solidFill>
              </a:rPr>
              <a:t>delavnice, učenec zaščitnik, </a:t>
            </a:r>
            <a:r>
              <a:rPr lang="sl-SI" sz="2000" b="1" dirty="0">
                <a:solidFill>
                  <a:prstClr val="black"/>
                </a:solidFill>
              </a:rPr>
              <a:t>tutorstvo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>
                <a:solidFill>
                  <a:prstClr val="black"/>
                </a:solidFill>
              </a:rPr>
              <a:t>POGUM – razvijanje kompetence </a:t>
            </a:r>
            <a:r>
              <a:rPr lang="sl-SI" sz="2000" b="1" dirty="0" smtClean="0">
                <a:solidFill>
                  <a:prstClr val="black"/>
                </a:solidFill>
              </a:rPr>
              <a:t>podjetnosti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 smtClean="0">
                <a:solidFill>
                  <a:prstClr val="black"/>
                </a:solidFill>
              </a:rPr>
              <a:t>Razvojna naloga: Formativno </a:t>
            </a:r>
            <a:r>
              <a:rPr lang="sl-SI" sz="2000" b="1" dirty="0" err="1" smtClean="0">
                <a:solidFill>
                  <a:prstClr val="black"/>
                </a:solidFill>
              </a:rPr>
              <a:t>spremljenje</a:t>
            </a:r>
            <a:r>
              <a:rPr lang="sl-SI" sz="2000" b="1" dirty="0" smtClean="0">
                <a:solidFill>
                  <a:prstClr val="black"/>
                </a:solidFill>
              </a:rPr>
              <a:t> in inkluzivna paradigma</a:t>
            </a:r>
            <a:endParaRPr lang="sl-SI" sz="2000" b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>
                <a:solidFill>
                  <a:prstClr val="black"/>
                </a:solidFill>
              </a:rPr>
              <a:t>Uživajmo v zdravju (odmor, minute za zdravje)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>
                <a:solidFill>
                  <a:prstClr val="black"/>
                </a:solidFill>
              </a:rPr>
              <a:t>Srečanje Prežihovih osnovnih šol (Dolina pri Trstu</a:t>
            </a:r>
            <a:r>
              <a:rPr lang="sl-SI" sz="2000" b="1" dirty="0" smtClean="0">
                <a:solidFill>
                  <a:prstClr val="black"/>
                </a:solidFill>
              </a:rPr>
              <a:t>) - odpadlo</a:t>
            </a:r>
            <a:endParaRPr lang="sl-SI" sz="2000" b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sl-SI" sz="2000" b="1" dirty="0">
                <a:solidFill>
                  <a:prstClr val="black"/>
                </a:solidFill>
              </a:rPr>
              <a:t>Projekti OPB (Pozdrav poletju, Opazujem, pripovedujem, berem, </a:t>
            </a:r>
            <a:r>
              <a:rPr lang="sl-SI" sz="2000" b="1" dirty="0" err="1">
                <a:solidFill>
                  <a:prstClr val="black"/>
                </a:solidFill>
              </a:rPr>
              <a:t>Pasavček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101771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92888" cy="835769"/>
          </a:xfrm>
        </p:spPr>
        <p:txBody>
          <a:bodyPr>
            <a:normAutofit/>
          </a:bodyPr>
          <a:lstStyle/>
          <a:p>
            <a:r>
              <a:rPr lang="sl-SI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BRALNA ZNAČKA</a:t>
            </a:r>
            <a:endParaRPr lang="sl-SI" sz="20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606257"/>
              </p:ext>
            </p:extLst>
          </p:nvPr>
        </p:nvGraphicFramePr>
        <p:xfrm>
          <a:off x="1338235" y="836712"/>
          <a:ext cx="6876763" cy="6169152"/>
        </p:xfrm>
        <a:graphic>
          <a:graphicData uri="http://schemas.openxmlformats.org/drawingml/2006/table">
            <a:tbl>
              <a:tblPr firstRow="1" firstCol="1" bandRow="1"/>
              <a:tblGrid>
                <a:gridCol w="706504">
                  <a:extLst>
                    <a:ext uri="{9D8B030D-6E8A-4147-A177-3AD203B41FA5}">
                      <a16:colId xmlns:a16="http://schemas.microsoft.com/office/drawing/2014/main" val="3959615633"/>
                    </a:ext>
                  </a:extLst>
                </a:gridCol>
                <a:gridCol w="1143485">
                  <a:extLst>
                    <a:ext uri="{9D8B030D-6E8A-4147-A177-3AD203B41FA5}">
                      <a16:colId xmlns:a16="http://schemas.microsoft.com/office/drawing/2014/main" val="186965896"/>
                    </a:ext>
                  </a:extLst>
                </a:gridCol>
                <a:gridCol w="1140512">
                  <a:extLst>
                    <a:ext uri="{9D8B030D-6E8A-4147-A177-3AD203B41FA5}">
                      <a16:colId xmlns:a16="http://schemas.microsoft.com/office/drawing/2014/main" val="2856514837"/>
                    </a:ext>
                  </a:extLst>
                </a:gridCol>
                <a:gridCol w="962152">
                  <a:extLst>
                    <a:ext uri="{9D8B030D-6E8A-4147-A177-3AD203B41FA5}">
                      <a16:colId xmlns:a16="http://schemas.microsoft.com/office/drawing/2014/main" val="4179808122"/>
                    </a:ext>
                  </a:extLst>
                </a:gridCol>
                <a:gridCol w="2924110">
                  <a:extLst>
                    <a:ext uri="{9D8B030D-6E8A-4147-A177-3AD203B41FA5}">
                      <a16:colId xmlns:a16="http://schemas.microsoft.com/office/drawing/2014/main" val="1136341276"/>
                    </a:ext>
                  </a:extLst>
                </a:gridCol>
              </a:tblGrid>
              <a:tr h="25857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BRALNA ZNAČKA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400154"/>
                  </a:ext>
                </a:extLst>
              </a:tr>
              <a:tr h="517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Št. učencev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BZ opravilo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Delež v %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Trojno število prebranih knjig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832277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476363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006807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992601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4929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778694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596447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332437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206154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552733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595550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762606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355086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344528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543271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250791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836285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a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524848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b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881692"/>
                  </a:ext>
                </a:extLst>
              </a:tr>
              <a:tr h="258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</a:t>
                      </a:r>
                      <a:endParaRPr lang="sl-SI" sz="16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468</a:t>
                      </a:r>
                      <a:endParaRPr lang="sl-SI" sz="16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sl-SI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sl-SI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10" marR="38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50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126811" y="832979"/>
            <a:ext cx="7992888" cy="1143000"/>
          </a:xfrm>
        </p:spPr>
        <p:txBody>
          <a:bodyPr>
            <a:normAutofit/>
          </a:bodyPr>
          <a:lstStyle/>
          <a:p>
            <a:r>
              <a:rPr lang="sl-SI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sl-SI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SODELOVANJE S STARŠI</a:t>
            </a:r>
            <a:endParaRPr lang="sl-SI" sz="2000" dirty="0"/>
          </a:p>
        </p:txBody>
      </p:sp>
      <p:sp>
        <p:nvSpPr>
          <p:cNvPr id="6" name="Pravokotnik 5"/>
          <p:cNvSpPr/>
          <p:nvPr/>
        </p:nvSpPr>
        <p:spPr>
          <a:xfrm>
            <a:off x="899592" y="1844824"/>
            <a:ext cx="7272808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obliki individualnih govorilnih ur, roditeljskih sestankov, </a:t>
            </a: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sestankov </a:t>
            </a:r>
            <a:r>
              <a:rPr lang="sl-SI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sveta staršev, raznih </a:t>
            </a: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predavanj (Miha </a:t>
            </a:r>
            <a:r>
              <a:rPr lang="sl-SI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Kramli</a:t>
            </a: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video konferenc.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»Govorilne </a:t>
            </a:r>
            <a:r>
              <a:rPr lang="sl-SI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 nekoliko drugače«, </a:t>
            </a: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bazar, koncert.</a:t>
            </a:r>
            <a:endParaRPr lang="sl-SI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druženja in gibanja.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sl-SI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Zaključne predstavitve in druženja ob koncu pouka – odpadlo zaradi ukrepov COVID 19.</a:t>
            </a:r>
            <a:endParaRPr lang="sl-SI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Blip>
                <a:blip r:embed="rId2"/>
              </a:buBlip>
            </a:pPr>
            <a:endParaRPr lang="sl-SI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899592" y="620688"/>
            <a:ext cx="7200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000" dirty="0">
                <a:solidFill>
                  <a:srgbClr val="4F271C">
                    <a:satMod val="130000"/>
                  </a:srgbClr>
                </a:solidFill>
                <a:ea typeface="+mj-ea"/>
                <a:cs typeface="+mj-cs"/>
              </a:rPr>
              <a:t/>
            </a:r>
            <a:br>
              <a:rPr lang="sl-SI" sz="2000" dirty="0">
                <a:solidFill>
                  <a:srgbClr val="4F271C">
                    <a:satMod val="130000"/>
                  </a:srgbClr>
                </a:solidFill>
                <a:ea typeface="+mj-ea"/>
                <a:cs typeface="+mj-cs"/>
              </a:rPr>
            </a:br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V </a:t>
            </a: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šolskem letu </a:t>
            </a:r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2019/2020 je bilo večina zastavljenih ciljev realiziranih. Realiziran je bil pouk, nekaj nadstandardnih dejavnosti in dejavnosti iz razširjenega programa pa je odpadlo zaradi UKREPOV.</a:t>
            </a: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/>
            </a:r>
            <a:b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</a:b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Ob pregledu realizacije </a:t>
            </a:r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Letnega </a:t>
            </a: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delovnega načrta za šolsko leto </a:t>
            </a:r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2019/2020 lahko </a:t>
            </a: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ugotovimo, </a:t>
            </a:r>
          </a:p>
          <a:p>
            <a:pPr algn="ctr"/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d</a:t>
            </a:r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a smo bili  zelo uspešni. Tudi v novi obliki pouka – na daljavo.</a:t>
            </a:r>
          </a:p>
          <a:p>
            <a:pPr algn="ctr"/>
            <a:r>
              <a:rPr lang="sl-SI" sz="30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>Uspelo nam je, ker smo dobro sodelovali, si pomagali in se podpirali, spoštljivo komunicirali in izkazali veliko mero potrpljenja ter vztrajnosti.</a:t>
            </a:r>
            <a: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  <a:t/>
            </a:r>
            <a:br>
              <a:rPr lang="sl-SI" sz="30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  <a:ea typeface="+mj-ea"/>
                <a:cs typeface="+mj-cs"/>
              </a:rPr>
            </a:br>
            <a:endParaRPr lang="sl-SI" sz="2400" b="1" i="1" dirty="0">
              <a:solidFill>
                <a:srgbClr val="4F271C">
                  <a:satMod val="130000"/>
                </a:srgb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431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992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REALIZACIJA OBVEZNEGA PROGRAMA</a:t>
            </a:r>
            <a:r>
              <a:rPr lang="sl-SI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l-SI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2000" dirty="0">
                <a:solidFill>
                  <a:schemeClr val="accent6">
                    <a:lumMod val="75000"/>
                  </a:schemeClr>
                </a:solidFill>
                <a:effectLst/>
              </a:rPr>
              <a:t/>
            </a:r>
            <a:br>
              <a:rPr lang="sl-SI" sz="2000" dirty="0">
                <a:solidFill>
                  <a:schemeClr val="accent6">
                    <a:lumMod val="75000"/>
                  </a:schemeClr>
                </a:solidFill>
                <a:effectLst/>
              </a:rPr>
            </a:br>
            <a:endParaRPr lang="sl-SI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1259632" y="2132856"/>
            <a:ext cx="943304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Blip>
                <a:blip r:embed="rId2"/>
              </a:buBlip>
            </a:pPr>
            <a:r>
              <a:rPr lang="sl-SI" sz="2000" dirty="0" smtClean="0"/>
              <a:t> </a:t>
            </a:r>
            <a:r>
              <a:rPr lang="sl-SI" sz="2000" b="1" dirty="0" smtClean="0"/>
              <a:t>467 (2018/2019-451) </a:t>
            </a:r>
          </a:p>
          <a:p>
            <a:pPr algn="ctr"/>
            <a:r>
              <a:rPr lang="sl-SI" sz="2000" b="1" dirty="0" smtClean="0"/>
              <a:t>učencev in učenk</a:t>
            </a:r>
          </a:p>
          <a:p>
            <a:pPr marL="285750" indent="-285750" algn="ctr">
              <a:buBlip>
                <a:blip r:embed="rId2"/>
              </a:buBlip>
            </a:pPr>
            <a:r>
              <a:rPr lang="sl-SI" sz="2000" b="1" dirty="0" smtClean="0"/>
              <a:t>18 oddelkov</a:t>
            </a:r>
          </a:p>
          <a:p>
            <a:pPr algn="ctr"/>
            <a:endParaRPr lang="sl-SI" sz="2000" b="1" dirty="0" smtClean="0"/>
          </a:p>
          <a:p>
            <a:pPr algn="ctr"/>
            <a:endParaRPr lang="sl-SI" sz="2000" b="1" dirty="0" smtClean="0"/>
          </a:p>
          <a:p>
            <a:pPr marL="285750" indent="-285750" algn="ctr">
              <a:buBlip>
                <a:blip r:embed="rId3"/>
              </a:buBlip>
            </a:pPr>
            <a:r>
              <a:rPr lang="sl-SI" sz="2000" b="1" dirty="0"/>
              <a:t>r</a:t>
            </a:r>
            <a:r>
              <a:rPr lang="sl-SI" sz="2000" b="1" dirty="0" smtClean="0"/>
              <a:t>ealizacija pouka od </a:t>
            </a:r>
          </a:p>
          <a:p>
            <a:pPr algn="ctr"/>
            <a:r>
              <a:rPr lang="sl-SI" sz="2000" b="1" dirty="0" smtClean="0"/>
              <a:t>1. – 9. razreda: 100,1 %</a:t>
            </a:r>
          </a:p>
          <a:p>
            <a:pPr marL="285750" indent="-285750">
              <a:buBlip>
                <a:blip r:embed="rId3"/>
              </a:buBlip>
            </a:pPr>
            <a:endParaRPr lang="sl-SI" b="1" dirty="0"/>
          </a:p>
          <a:p>
            <a:pPr marL="285750" indent="-285750">
              <a:buBlip>
                <a:blip r:embed="rId3"/>
              </a:buBlip>
            </a:pPr>
            <a:endParaRPr lang="sl-SI" dirty="0"/>
          </a:p>
          <a:p>
            <a:pPr marL="285750" indent="-285750">
              <a:buBlip>
                <a:blip r:embed="rId3"/>
              </a:buBlip>
            </a:pPr>
            <a:endParaRPr lang="sl-SI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89805"/>
              </p:ext>
            </p:extLst>
          </p:nvPr>
        </p:nvGraphicFramePr>
        <p:xfrm>
          <a:off x="899592" y="1484783"/>
          <a:ext cx="3528392" cy="4968556"/>
        </p:xfrm>
        <a:graphic>
          <a:graphicData uri="http://schemas.openxmlformats.org/drawingml/2006/table">
            <a:tbl>
              <a:tblPr/>
              <a:tblGrid>
                <a:gridCol w="1609913">
                  <a:extLst>
                    <a:ext uri="{9D8B030D-6E8A-4147-A177-3AD203B41FA5}">
                      <a16:colId xmlns:a16="http://schemas.microsoft.com/office/drawing/2014/main" val="3970920986"/>
                    </a:ext>
                  </a:extLst>
                </a:gridCol>
                <a:gridCol w="1918479">
                  <a:extLst>
                    <a:ext uri="{9D8B030D-6E8A-4147-A177-3AD203B41FA5}">
                      <a16:colId xmlns:a16="http://schemas.microsoft.com/office/drawing/2014/main" val="3464478085"/>
                    </a:ext>
                  </a:extLst>
                </a:gridCol>
              </a:tblGrid>
              <a:tr h="649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Razred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SKUPAJ realizacija%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597915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957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99,1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749490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87271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1. VIO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435173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5495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372749"/>
                  </a:ext>
                </a:extLst>
              </a:tr>
              <a:tr h="423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      6.ab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100,1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02823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2. VIO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971641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7.ab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485818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99,7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708190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9.ab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104,2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842099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3. VIO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101,2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63468"/>
                  </a:ext>
                </a:extLst>
              </a:tr>
              <a:tr h="3246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SKUPAJ ŠOLA:        100,1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61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79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Pouk na daljavo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chemeClr val="tx1"/>
                </a:solidFill>
              </a:rPr>
              <a:t>1. – 3. razred od 16. 3. do 15. 5. 2020</a:t>
            </a:r>
          </a:p>
          <a:p>
            <a:pPr algn="ctr"/>
            <a:r>
              <a:rPr lang="sl-SI" b="1" dirty="0" smtClean="0">
                <a:solidFill>
                  <a:schemeClr val="tx1"/>
                </a:solidFill>
              </a:rPr>
              <a:t>9. razred od 16. 3. do 22. 5. 2020</a:t>
            </a:r>
          </a:p>
          <a:p>
            <a:pPr algn="ctr"/>
            <a:r>
              <a:rPr lang="sl-SI" b="1" dirty="0" smtClean="0">
                <a:solidFill>
                  <a:schemeClr val="tx1"/>
                </a:solidFill>
              </a:rPr>
              <a:t>4. in 5. razred od 16. 3. do 29. 5. 2020</a:t>
            </a:r>
          </a:p>
          <a:p>
            <a:pPr algn="ctr"/>
            <a:r>
              <a:rPr lang="sl-SI" b="1" dirty="0" smtClean="0">
                <a:solidFill>
                  <a:schemeClr val="tx1"/>
                </a:solidFill>
              </a:rPr>
              <a:t>6. – 8. razred od 16. 3. do 2. 6. 2020</a:t>
            </a:r>
          </a:p>
          <a:p>
            <a:pPr algn="ctr"/>
            <a:endParaRPr lang="sl-SI" b="1" dirty="0">
              <a:solidFill>
                <a:schemeClr val="tx1"/>
              </a:solidFill>
            </a:endParaRPr>
          </a:p>
          <a:p>
            <a:pPr algn="ctr"/>
            <a:r>
              <a:rPr lang="sl-SI" b="1" dirty="0" smtClean="0">
                <a:solidFill>
                  <a:schemeClr val="tx1"/>
                </a:solidFill>
              </a:rPr>
              <a:t>1. – 4. razred delo preko e-pošte ni MS </a:t>
            </a:r>
            <a:r>
              <a:rPr lang="sl-SI" b="1" dirty="0" err="1" smtClean="0">
                <a:solidFill>
                  <a:schemeClr val="tx1"/>
                </a:solidFill>
              </a:rPr>
              <a:t>Teams</a:t>
            </a:r>
            <a:endParaRPr lang="sl-SI" b="1" dirty="0" smtClean="0">
              <a:solidFill>
                <a:schemeClr val="tx1"/>
              </a:solidFill>
            </a:endParaRPr>
          </a:p>
          <a:p>
            <a:pPr algn="ctr"/>
            <a:r>
              <a:rPr lang="sl-SI" b="1" dirty="0" smtClean="0">
                <a:solidFill>
                  <a:schemeClr val="tx1"/>
                </a:solidFill>
              </a:rPr>
              <a:t>5. – 9. razred delo preko spletnih učilnic (</a:t>
            </a:r>
            <a:r>
              <a:rPr lang="sl-SI" b="1" dirty="0" err="1" smtClean="0">
                <a:solidFill>
                  <a:schemeClr val="tx1"/>
                </a:solidFill>
              </a:rPr>
              <a:t>Moodle</a:t>
            </a:r>
            <a:r>
              <a:rPr lang="sl-SI" b="1" dirty="0" smtClean="0">
                <a:solidFill>
                  <a:schemeClr val="tx1"/>
                </a:solidFill>
              </a:rPr>
              <a:t>) </a:t>
            </a:r>
            <a:endParaRPr lang="sl-SI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749808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24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UČNI USPEH</a:t>
            </a:r>
            <a:endParaRPr lang="sl-SI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467544" y="2835652"/>
            <a:ext cx="12601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dirty="0" smtClean="0"/>
              <a:t>1. </a:t>
            </a:r>
            <a:r>
              <a:rPr lang="sl-SI" dirty="0"/>
              <a:t>i</a:t>
            </a:r>
            <a:r>
              <a:rPr lang="sl-SI" dirty="0" smtClean="0"/>
              <a:t>n 2. r.: vsi opisno ocenjeni uspešni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699250"/>
              </p:ext>
            </p:extLst>
          </p:nvPr>
        </p:nvGraphicFramePr>
        <p:xfrm>
          <a:off x="1979712" y="658111"/>
          <a:ext cx="6804758" cy="6168025"/>
        </p:xfrm>
        <a:graphic>
          <a:graphicData uri="http://schemas.openxmlformats.org/drawingml/2006/table">
            <a:tbl>
              <a:tblPr firstRow="1" firstCol="1" bandRow="1"/>
              <a:tblGrid>
                <a:gridCol w="808868">
                  <a:extLst>
                    <a:ext uri="{9D8B030D-6E8A-4147-A177-3AD203B41FA5}">
                      <a16:colId xmlns:a16="http://schemas.microsoft.com/office/drawing/2014/main" val="1494362137"/>
                    </a:ext>
                  </a:extLst>
                </a:gridCol>
                <a:gridCol w="1044601">
                  <a:extLst>
                    <a:ext uri="{9D8B030D-6E8A-4147-A177-3AD203B41FA5}">
                      <a16:colId xmlns:a16="http://schemas.microsoft.com/office/drawing/2014/main" val="3016309324"/>
                    </a:ext>
                  </a:extLst>
                </a:gridCol>
                <a:gridCol w="952829">
                  <a:extLst>
                    <a:ext uri="{9D8B030D-6E8A-4147-A177-3AD203B41FA5}">
                      <a16:colId xmlns:a16="http://schemas.microsoft.com/office/drawing/2014/main" val="1594398193"/>
                    </a:ext>
                  </a:extLst>
                </a:gridCol>
                <a:gridCol w="999615">
                  <a:extLst>
                    <a:ext uri="{9D8B030D-6E8A-4147-A177-3AD203B41FA5}">
                      <a16:colId xmlns:a16="http://schemas.microsoft.com/office/drawing/2014/main" val="1106283910"/>
                    </a:ext>
                  </a:extLst>
                </a:gridCol>
                <a:gridCol w="999615">
                  <a:extLst>
                    <a:ext uri="{9D8B030D-6E8A-4147-A177-3AD203B41FA5}">
                      <a16:colId xmlns:a16="http://schemas.microsoft.com/office/drawing/2014/main" val="2505902079"/>
                    </a:ext>
                  </a:extLst>
                </a:gridCol>
                <a:gridCol w="999615">
                  <a:extLst>
                    <a:ext uri="{9D8B030D-6E8A-4147-A177-3AD203B41FA5}">
                      <a16:colId xmlns:a16="http://schemas.microsoft.com/office/drawing/2014/main" val="2348031629"/>
                    </a:ext>
                  </a:extLst>
                </a:gridCol>
                <a:gridCol w="999615">
                  <a:extLst>
                    <a:ext uri="{9D8B030D-6E8A-4147-A177-3AD203B41FA5}">
                      <a16:colId xmlns:a16="http://schemas.microsoft.com/office/drawing/2014/main" val="3984954327"/>
                    </a:ext>
                  </a:extLst>
                </a:gridCol>
              </a:tblGrid>
              <a:tr h="237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POVPREČNE OCENE ODDELKOV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39260"/>
                  </a:ext>
                </a:extLst>
              </a:tr>
              <a:tr h="475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Št. učencev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251864"/>
                  </a:ext>
                </a:extLst>
              </a:tr>
              <a:tr h="237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VIO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052353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8222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684984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4.a 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928229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112127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01951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727219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604535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98089"/>
                  </a:ext>
                </a:extLst>
              </a:tr>
              <a:tr h="406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</a:t>
                      </a: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29897"/>
                  </a:ext>
                </a:extLst>
              </a:tr>
              <a:tr h="23789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VIO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92611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81411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610852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209736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411513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9.a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437267"/>
                  </a:ext>
                </a:extLst>
              </a:tr>
              <a:tr h="23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507755"/>
                  </a:ext>
                </a:extLst>
              </a:tr>
              <a:tr h="60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(7. – 9.) 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033963"/>
                  </a:ext>
                </a:extLst>
              </a:tr>
              <a:tr h="475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(3. – 9.) 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sl-SI" sz="14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sl-SI" sz="14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146" marR="3314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9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3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sl-SI" sz="24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NACIONALNO PREVERJANJE ZNANJA</a:t>
            </a:r>
            <a:endParaRPr lang="sl-SI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55576" y="1056146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2"/>
              </a:buBlip>
            </a:pPr>
            <a:endParaRPr lang="sl-SI" dirty="0" smtClean="0"/>
          </a:p>
          <a:p>
            <a:pPr marL="285750" indent="-285750">
              <a:buBlip>
                <a:blip r:embed="rId2"/>
              </a:buBlip>
            </a:pPr>
            <a:endParaRPr lang="sl-SI" dirty="0"/>
          </a:p>
          <a:p>
            <a:pPr marL="285750" indent="-285750">
              <a:buBlip>
                <a:blip r:embed="rId2"/>
              </a:buBlip>
            </a:pPr>
            <a:endParaRPr lang="sl-SI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6. razred: slovenščina, matematika, angleščina</a:t>
            </a:r>
          </a:p>
          <a:p>
            <a:endParaRPr lang="sl-SI" b="1" dirty="0" smtClean="0"/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9</a:t>
            </a:r>
            <a:r>
              <a:rPr lang="sl-SI" b="1" dirty="0"/>
              <a:t>. razred: slovenščina, matematika, tretji predmet: biologija</a:t>
            </a:r>
          </a:p>
          <a:p>
            <a:r>
              <a:rPr lang="sl-SI" b="1" dirty="0" smtClean="0"/>
              <a:t>        </a:t>
            </a:r>
          </a:p>
          <a:p>
            <a:endParaRPr lang="sl-SI" b="1" dirty="0"/>
          </a:p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b="1" dirty="0" smtClean="0"/>
              <a:t>ODPADLO ZARADI UKREPOV COVID-19</a:t>
            </a:r>
          </a:p>
        </p:txBody>
      </p:sp>
    </p:spTree>
    <p:extLst>
      <p:ext uri="{BB962C8B-B14F-4D97-AF65-F5344CB8AC3E}">
        <p14:creationId xmlns:p14="http://schemas.microsoft.com/office/powerpoint/2010/main" val="215287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98080" cy="576064"/>
          </a:xfrm>
        </p:spPr>
        <p:txBody>
          <a:bodyPr>
            <a:normAutofit/>
          </a:bodyPr>
          <a:lstStyle/>
          <a:p>
            <a:r>
              <a:rPr lang="sl-SI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sl-SI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ŠOLSKI OBISK</a:t>
            </a:r>
            <a:endParaRPr lang="sl-SI" sz="20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521888"/>
              </p:ext>
            </p:extLst>
          </p:nvPr>
        </p:nvGraphicFramePr>
        <p:xfrm>
          <a:off x="2690610" y="764704"/>
          <a:ext cx="3762779" cy="5853701"/>
        </p:xfrm>
        <a:graphic>
          <a:graphicData uri="http://schemas.openxmlformats.org/drawingml/2006/table">
            <a:tbl>
              <a:tblPr firstRow="1" firstCol="1" bandRow="1"/>
              <a:tblGrid>
                <a:gridCol w="1551101">
                  <a:extLst>
                    <a:ext uri="{9D8B030D-6E8A-4147-A177-3AD203B41FA5}">
                      <a16:colId xmlns:a16="http://schemas.microsoft.com/office/drawing/2014/main" val="2172320068"/>
                    </a:ext>
                  </a:extLst>
                </a:gridCol>
                <a:gridCol w="1265757">
                  <a:extLst>
                    <a:ext uri="{9D8B030D-6E8A-4147-A177-3AD203B41FA5}">
                      <a16:colId xmlns:a16="http://schemas.microsoft.com/office/drawing/2014/main" val="4013614892"/>
                    </a:ext>
                  </a:extLst>
                </a:gridCol>
                <a:gridCol w="945921">
                  <a:extLst>
                    <a:ext uri="{9D8B030D-6E8A-4147-A177-3AD203B41FA5}">
                      <a16:colId xmlns:a16="http://schemas.microsoft.com/office/drawing/2014/main" val="534005551"/>
                    </a:ext>
                  </a:extLst>
                </a:gridCol>
              </a:tblGrid>
              <a:tr h="1927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ŠOLSKI OBISK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707277"/>
                  </a:ext>
                </a:extLst>
              </a:tr>
              <a:tr h="385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Razred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Št. učencev 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obiska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744492"/>
                  </a:ext>
                </a:extLst>
              </a:tr>
              <a:tr h="1927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VIO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329607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88435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726936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259499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106210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969701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186216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(1.-3.)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37250"/>
                  </a:ext>
                </a:extLst>
              </a:tr>
              <a:tr h="1927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VIO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29337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4.a 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121148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9301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914348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432062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09269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560936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(4.-6.)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30604"/>
                  </a:ext>
                </a:extLst>
              </a:tr>
              <a:tr h="1927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VIO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45141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640093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35104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005837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60068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9.a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882180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534188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(7.-9.) 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6401"/>
                  </a:ext>
                </a:extLst>
              </a:tr>
              <a:tr h="192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 (1.-9.) 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69" marR="288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71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714104" cy="792088"/>
          </a:xfrm>
        </p:spPr>
        <p:txBody>
          <a:bodyPr>
            <a:noAutofit/>
          </a:bodyPr>
          <a:lstStyle/>
          <a:p>
            <a:pPr algn="ctr"/>
            <a:r>
              <a:rPr lang="sl-SI" sz="3200" u="sng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REALIZACIJA RAZŠIRJENEGA PROGRAMA</a:t>
            </a:r>
            <a:endParaRPr lang="sl-SI" sz="2800" dirty="0">
              <a:solidFill>
                <a:srgbClr val="663300"/>
              </a:solidFill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1106519" y="1556792"/>
            <a:ext cx="756084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l-SI" sz="2000" b="1" u="sng" dirty="0" smtClean="0">
                <a:solidFill>
                  <a:srgbClr val="663300"/>
                </a:solidFill>
              </a:rPr>
              <a:t>ODDELKI PODALJŠANEGA BIVANJA: </a:t>
            </a:r>
          </a:p>
          <a:p>
            <a:endParaRPr lang="sl-SI" b="1" dirty="0"/>
          </a:p>
          <a:p>
            <a:pPr marL="285750" indent="-285750">
              <a:buBlip>
                <a:blip r:embed="rId2"/>
              </a:buBlip>
            </a:pPr>
            <a:r>
              <a:rPr lang="sl-SI" b="1" dirty="0"/>
              <a:t>9</a:t>
            </a:r>
            <a:r>
              <a:rPr lang="sl-SI" b="1" dirty="0" smtClean="0"/>
              <a:t> oddelkov, 125,5 (preteklo leto 125) ur; 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od 1. do 5. razreda; 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od 12.05 do 16.15, dežurni oddelek do 16.30;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230 učencev (93,9 % otrok od 1. do 5. razreda, 49,3 % vseh učencev šole).</a:t>
            </a:r>
          </a:p>
          <a:p>
            <a:pPr marL="285750" indent="-285750">
              <a:buBlip>
                <a:blip r:embed="rId2"/>
              </a:buBlip>
            </a:pPr>
            <a:endParaRPr lang="sl-SI" b="1" dirty="0"/>
          </a:p>
          <a:p>
            <a:r>
              <a:rPr lang="sl-SI" b="1" u="sng" dirty="0" smtClean="0">
                <a:solidFill>
                  <a:srgbClr val="663300"/>
                </a:solidFill>
              </a:rPr>
              <a:t>2. JUTRANJE VARSTVO: </a:t>
            </a:r>
            <a:endParaRPr lang="sl-SI" b="1" u="sng" dirty="0">
              <a:solidFill>
                <a:srgbClr val="663300"/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34 učencev 1.razreda;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od 6.15 do 8. 15 ure; 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 47 učencev od 2. – 5. razreda</a:t>
            </a:r>
            <a:endParaRPr lang="sl-SI" b="1" dirty="0"/>
          </a:p>
          <a:p>
            <a:r>
              <a:rPr lang="sl-SI" b="1" u="sng" dirty="0" smtClean="0">
                <a:solidFill>
                  <a:srgbClr val="663300"/>
                </a:solidFill>
              </a:rPr>
              <a:t>3. DODATNI/DOPOLNILNI POUK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realizirano</a:t>
            </a:r>
            <a:endParaRPr lang="sl-SI" b="1" u="sng" dirty="0">
              <a:solidFill>
                <a:srgbClr val="663300"/>
              </a:solidFill>
            </a:endParaRPr>
          </a:p>
          <a:p>
            <a:endParaRPr lang="sl-SI" b="1" u="sng" dirty="0" smtClean="0">
              <a:solidFill>
                <a:srgbClr val="663300"/>
              </a:solidFill>
            </a:endParaRPr>
          </a:p>
          <a:p>
            <a:r>
              <a:rPr lang="sl-SI" b="1" u="sng" dirty="0" smtClean="0">
                <a:solidFill>
                  <a:srgbClr val="663300"/>
                </a:solidFill>
              </a:rPr>
              <a:t>4. INDIVIDUALNA IN SKUPINSKA POMOČ</a:t>
            </a:r>
          </a:p>
          <a:p>
            <a:pPr marL="285750" indent="-285750">
              <a:buBlip>
                <a:blip r:embed="rId2"/>
              </a:buBlip>
            </a:pPr>
            <a:r>
              <a:rPr lang="sl-SI" b="1" dirty="0" smtClean="0"/>
              <a:t>142 učencev in učenk (80 </a:t>
            </a:r>
            <a:r>
              <a:rPr lang="sl-SI" b="1" smtClean="0"/>
              <a:t>učne </a:t>
            </a:r>
            <a:r>
              <a:rPr lang="sl-SI" b="1" smtClean="0"/>
              <a:t>težave </a:t>
            </a:r>
            <a:r>
              <a:rPr lang="sl-SI" b="1" dirty="0" smtClean="0"/>
              <a:t>+ 62 nadarjeni)</a:t>
            </a:r>
            <a:endParaRPr lang="sl-SI" b="1" u="sng" dirty="0" smtClean="0">
              <a:solidFill>
                <a:srgbClr val="663300"/>
              </a:solidFill>
            </a:endParaRPr>
          </a:p>
          <a:p>
            <a:endParaRPr lang="sl-SI" b="1" u="sng" dirty="0">
              <a:solidFill>
                <a:srgbClr val="663300"/>
              </a:solidFill>
            </a:endParaRPr>
          </a:p>
          <a:p>
            <a:endParaRPr lang="sl-SI" b="1" u="sng" dirty="0">
              <a:solidFill>
                <a:srgbClr val="663300"/>
              </a:solidFill>
            </a:endParaRP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2150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539552" y="305068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u="sng" dirty="0" smtClean="0">
                <a:solidFill>
                  <a:srgbClr val="663300"/>
                </a:solidFill>
              </a:rPr>
              <a:t>5. DELO Z NADARJENIMI UČENCI: </a:t>
            </a: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>
              <a:solidFill>
                <a:srgbClr val="663300"/>
              </a:solidFill>
            </a:endParaRPr>
          </a:p>
          <a:p>
            <a:endParaRPr lang="sl-SI" sz="2000" b="1" u="sng" dirty="0" smtClean="0">
              <a:solidFill>
                <a:srgbClr val="663300"/>
              </a:solidFill>
            </a:endParaRPr>
          </a:p>
          <a:p>
            <a:r>
              <a:rPr lang="sl-SI" sz="2000" b="1" u="sng" dirty="0" smtClean="0">
                <a:solidFill>
                  <a:srgbClr val="663300"/>
                </a:solidFill>
              </a:rPr>
              <a:t>6. DODATNA STROKOVNA POMOČ:</a:t>
            </a:r>
          </a:p>
          <a:p>
            <a:pPr marL="342900" indent="-342900">
              <a:buBlip>
                <a:blip r:embed="rId2"/>
              </a:buBlip>
            </a:pPr>
            <a:r>
              <a:rPr lang="sl-SI" sz="2000" dirty="0" smtClean="0"/>
              <a:t>specialna pedagoginja, pedagoginja, socialni pedagoginji, psihologinja, učitelji (52 učencev /162ur)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55576" y="809219"/>
            <a:ext cx="792088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EVIDENTIRANI IN </a:t>
            </a:r>
            <a:r>
              <a:rPr lang="sl-SI" sz="1400" b="1" dirty="0">
                <a:latin typeface="Tahoma" pitchFamily="34" charset="0"/>
                <a:ea typeface="Times New Roman" pitchFamily="18" charset="0"/>
                <a:cs typeface="Tahoma" pitchFamily="34" charset="0"/>
              </a:rPr>
              <a:t>IDENTIFICIRANI NADARJENI UČENCI</a:t>
            </a:r>
            <a:endParaRPr lang="sl-SI" sz="1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                                                                    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VSI NADARJENI</a:t>
            </a:r>
            <a:endParaRPr kumimoji="0" lang="sl-S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850769" y="989948"/>
            <a:ext cx="3240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</a:t>
            </a: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52752"/>
              </p:ext>
            </p:extLst>
          </p:nvPr>
        </p:nvGraphicFramePr>
        <p:xfrm>
          <a:off x="539552" y="1478459"/>
          <a:ext cx="5481310" cy="3797263"/>
        </p:xfrm>
        <a:graphic>
          <a:graphicData uri="http://schemas.openxmlformats.org/drawingml/2006/table">
            <a:tbl>
              <a:tblPr/>
              <a:tblGrid>
                <a:gridCol w="932071">
                  <a:extLst>
                    <a:ext uri="{9D8B030D-6E8A-4147-A177-3AD203B41FA5}">
                      <a16:colId xmlns:a16="http://schemas.microsoft.com/office/drawing/2014/main" val="4251142931"/>
                    </a:ext>
                  </a:extLst>
                </a:gridCol>
                <a:gridCol w="2269868">
                  <a:extLst>
                    <a:ext uri="{9D8B030D-6E8A-4147-A177-3AD203B41FA5}">
                      <a16:colId xmlns:a16="http://schemas.microsoft.com/office/drawing/2014/main" val="1217418415"/>
                    </a:ext>
                  </a:extLst>
                </a:gridCol>
                <a:gridCol w="2279371">
                  <a:extLst>
                    <a:ext uri="{9D8B030D-6E8A-4147-A177-3AD203B41FA5}">
                      <a16:colId xmlns:a16="http://schemas.microsoft.com/office/drawing/2014/main" val="2702274672"/>
                    </a:ext>
                  </a:extLst>
                </a:gridCol>
              </a:tblGrid>
              <a:tr h="5457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RAZRED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ŠTEVILO EVIDENTIRANIH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ŠTEVILO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IDENTIFICIRANIH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85520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520045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 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174119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155826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 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608968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306310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6. 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505358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7.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815080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7. 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034254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94241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 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077679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 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380027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058988"/>
                  </a:ext>
                </a:extLst>
              </a:tr>
              <a:tr h="250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SKUPAJ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17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16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934306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85476"/>
              </p:ext>
            </p:extLst>
          </p:nvPr>
        </p:nvGraphicFramePr>
        <p:xfrm>
          <a:off x="6588224" y="1478442"/>
          <a:ext cx="1945257" cy="4254810"/>
        </p:xfrm>
        <a:graphic>
          <a:graphicData uri="http://schemas.openxmlformats.org/drawingml/2006/table">
            <a:tbl>
              <a:tblPr/>
              <a:tblGrid>
                <a:gridCol w="877014">
                  <a:extLst>
                    <a:ext uri="{9D8B030D-6E8A-4147-A177-3AD203B41FA5}">
                      <a16:colId xmlns:a16="http://schemas.microsoft.com/office/drawing/2014/main" val="3121926593"/>
                    </a:ext>
                  </a:extLst>
                </a:gridCol>
                <a:gridCol w="1068243">
                  <a:extLst>
                    <a:ext uri="{9D8B030D-6E8A-4147-A177-3AD203B41FA5}">
                      <a16:colId xmlns:a16="http://schemas.microsoft.com/office/drawing/2014/main" val="3111751706"/>
                    </a:ext>
                  </a:extLst>
                </a:gridCol>
              </a:tblGrid>
              <a:tr h="303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RAZRED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b="1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ŠTEVILO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61831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058530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499657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227817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821340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461498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092331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7.a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984439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7.b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605338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812022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212773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9.a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124744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9.b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9900" algn="ctr"/>
                          <a:tab pos="784860" algn="l"/>
                        </a:tabLst>
                      </a:pPr>
                      <a:r>
                        <a:rPr lang="sl-SI" sz="11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8</a:t>
                      </a:r>
                      <a:endParaRPr lang="sl-SI" sz="120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343484"/>
                  </a:ext>
                </a:extLst>
              </a:tr>
              <a:tr h="303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SKUPAJ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9900" algn="ctr"/>
                          <a:tab pos="784860" algn="l"/>
                        </a:tabLst>
                      </a:pPr>
                      <a:r>
                        <a:rPr lang="sl-SI" sz="11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63</a:t>
                      </a:r>
                      <a:endParaRPr lang="sl-SI" sz="1200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905949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07945" y="3068293"/>
            <a:ext cx="9495494" cy="510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44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Oranžno-rumen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4000</TotalTime>
  <Words>2107</Words>
  <Application>Microsoft Office PowerPoint</Application>
  <PresentationFormat>Diaprojekcija na zaslonu (4:3)</PresentationFormat>
  <Paragraphs>769</Paragraphs>
  <Slides>24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33" baseType="lpstr">
      <vt:lpstr>Arial</vt:lpstr>
      <vt:lpstr>Calibri</vt:lpstr>
      <vt:lpstr>Monotype Corsiva</vt:lpstr>
      <vt:lpstr>Tahoma</vt:lpstr>
      <vt:lpstr>Times New Roman</vt:lpstr>
      <vt:lpstr>Trebuchet MS</vt:lpstr>
      <vt:lpstr>TTE10E4808t00</vt:lpstr>
      <vt:lpstr>Wingdings 3</vt:lpstr>
      <vt:lpstr>Gladko</vt:lpstr>
      <vt:lpstr>      POROČILO O                  REALIZACIJI           LETNEGA   DELOVNEGA NAČRTA                         2019/2020  OŠ PREŽIHOVEGA VORANCA                   MARIBOR </vt:lpstr>
      <vt:lpstr>PowerPointova predstavitev</vt:lpstr>
      <vt:lpstr>REALIZACIJA OBVEZNEGA PROGRAMA  </vt:lpstr>
      <vt:lpstr>Pouk na daljavo</vt:lpstr>
      <vt:lpstr>UČNI USPEH</vt:lpstr>
      <vt:lpstr>NACIONALNO PREVERJANJE ZNANJA</vt:lpstr>
      <vt:lpstr>                         ŠOLSKI OBISK</vt:lpstr>
      <vt:lpstr>REALIZACIJA RAZŠIRJENEGA PROGRAMA</vt:lpstr>
      <vt:lpstr>PowerPointova predstavitev</vt:lpstr>
      <vt:lpstr>PowerPointova predstavitev</vt:lpstr>
      <vt:lpstr>REALIZACIJA DODATNEGA PROGRAMA</vt:lpstr>
      <vt:lpstr>TEKMOVANJA IZ ZNANJ</vt:lpstr>
      <vt:lpstr>TEKMOVANJA IZ ZNANJ</vt:lpstr>
      <vt:lpstr>ŠPORTNA TEKMOVANJA</vt:lpstr>
      <vt:lpstr>ŠPORTNA TEKMOVANJA</vt:lpstr>
      <vt:lpstr>OSTALA POMEMBNA TEKMOVANJA IN  SODELOVANJA </vt:lpstr>
      <vt:lpstr>NATEČAJI</vt:lpstr>
      <vt:lpstr>EKSKURZIJE</vt:lpstr>
      <vt:lpstr>KULTURNA DEJAVNOST</vt:lpstr>
      <vt:lpstr>PowerPointova predstavitev</vt:lpstr>
      <vt:lpstr>PROJEKTI ŠOLE</vt:lpstr>
      <vt:lpstr>           BRALNA ZNAČKA</vt:lpstr>
      <vt:lpstr>     SODELOVANJE S STARŠI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 Prežihovega Voranca Maribor    POROČILO O REALIZACIJI LDN  2011/2012</dc:title>
  <dc:creator>ucitelj</dc:creator>
  <cp:lastModifiedBy>Uporabnik sistema Windows</cp:lastModifiedBy>
  <cp:revision>152</cp:revision>
  <dcterms:created xsi:type="dcterms:W3CDTF">2012-08-29T16:13:41Z</dcterms:created>
  <dcterms:modified xsi:type="dcterms:W3CDTF">2020-09-23T14:25:15Z</dcterms:modified>
</cp:coreProperties>
</file>