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2" r:id="rId1"/>
  </p:sldMasterIdLst>
  <p:notesMasterIdLst>
    <p:notesMasterId r:id="rId26"/>
  </p:notesMasterIdLst>
  <p:sldIdLst>
    <p:sldId id="256" r:id="rId2"/>
    <p:sldId id="257" r:id="rId3"/>
    <p:sldId id="262" r:id="rId4"/>
    <p:sldId id="285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81" r:id="rId13"/>
    <p:sldId id="282" r:id="rId14"/>
    <p:sldId id="275" r:id="rId15"/>
    <p:sldId id="279" r:id="rId16"/>
    <p:sldId id="271" r:id="rId17"/>
    <p:sldId id="272" r:id="rId18"/>
    <p:sldId id="283" r:id="rId19"/>
    <p:sldId id="273" r:id="rId20"/>
    <p:sldId id="274" r:id="rId21"/>
    <p:sldId id="286" r:id="rId22"/>
    <p:sldId id="276" r:id="rId23"/>
    <p:sldId id="277" r:id="rId24"/>
    <p:sldId id="278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6D3B2"/>
    <a:srgbClr val="FFCC66"/>
    <a:srgbClr val="FFCC99"/>
    <a:srgbClr val="FFFF99"/>
    <a:srgbClr val="FF9933"/>
    <a:srgbClr val="FF9900"/>
    <a:srgbClr val="66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323" autoAdjust="0"/>
  </p:normalViewPr>
  <p:slideViewPr>
    <p:cSldViewPr>
      <p:cViewPr varScale="1">
        <p:scale>
          <a:sx n="73" d="100"/>
          <a:sy n="73" d="100"/>
        </p:scale>
        <p:origin x="1698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62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D0978D-E607-4A6F-8FC7-943837F4F7B9}" type="datetimeFigureOut">
              <a:rPr lang="sl-SI" smtClean="0"/>
              <a:pPr/>
              <a:t>23. 09. 2020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41DC0B-1AAB-4D42-8721-F7D996C4C308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08195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41DC0B-1AAB-4D42-8721-F7D996C4C308}" type="slidenum">
              <a:rPr lang="sl-SI" smtClean="0"/>
              <a:pPr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09439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6CDD1-D406-4E97-AB97-A6B6EF3BBAEE}" type="datetimeFigureOut">
              <a:rPr lang="sl-SI" smtClean="0"/>
              <a:pPr/>
              <a:t>23. 09. 2020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DC098-0EF2-47D9-B1DC-2E2A8588C96C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41795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6CDD1-D406-4E97-AB97-A6B6EF3BBAEE}" type="datetimeFigureOut">
              <a:rPr lang="sl-SI" smtClean="0"/>
              <a:pPr/>
              <a:t>23. 09. 2020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DC098-0EF2-47D9-B1DC-2E2A8588C96C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10309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6CDD1-D406-4E97-AB97-A6B6EF3BBAEE}" type="datetimeFigureOut">
              <a:rPr lang="sl-SI" smtClean="0"/>
              <a:pPr/>
              <a:t>23. 09. 2020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DC098-0EF2-47D9-B1DC-2E2A8588C96C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53692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6CDD1-D406-4E97-AB97-A6B6EF3BBAEE}" type="datetimeFigureOut">
              <a:rPr lang="sl-SI" smtClean="0"/>
              <a:pPr/>
              <a:t>23. 09. 2020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DC098-0EF2-47D9-B1DC-2E2A8588C96C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821145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6CDD1-D406-4E97-AB97-A6B6EF3BBAEE}" type="datetimeFigureOut">
              <a:rPr lang="sl-SI" smtClean="0"/>
              <a:pPr/>
              <a:t>23. 09. 2020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DC098-0EF2-47D9-B1DC-2E2A8588C96C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38812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6CDD1-D406-4E97-AB97-A6B6EF3BBAEE}" type="datetimeFigureOut">
              <a:rPr lang="sl-SI" smtClean="0"/>
              <a:pPr/>
              <a:t>23. 09. 2020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DC098-0EF2-47D9-B1DC-2E2A8588C96C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732326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6CDD1-D406-4E97-AB97-A6B6EF3BBAEE}" type="datetimeFigureOut">
              <a:rPr lang="sl-SI" smtClean="0"/>
              <a:pPr/>
              <a:t>23. 09. 2020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DC098-0EF2-47D9-B1DC-2E2A8588C96C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064271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6CDD1-D406-4E97-AB97-A6B6EF3BBAEE}" type="datetimeFigureOut">
              <a:rPr lang="sl-SI" smtClean="0"/>
              <a:pPr/>
              <a:t>23. 09. 2020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DC098-0EF2-47D9-B1DC-2E2A8588C96C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56559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6CDD1-D406-4E97-AB97-A6B6EF3BBAEE}" type="datetimeFigureOut">
              <a:rPr lang="sl-SI" smtClean="0"/>
              <a:pPr/>
              <a:t>23. 09. 2020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DC098-0EF2-47D9-B1DC-2E2A8588C96C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74334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6CDD1-D406-4E97-AB97-A6B6EF3BBAEE}" type="datetimeFigureOut">
              <a:rPr lang="sl-SI" smtClean="0"/>
              <a:pPr/>
              <a:t>23. 09. 2020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DC098-0EF2-47D9-B1DC-2E2A8588C96C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01809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6CDD1-D406-4E97-AB97-A6B6EF3BBAEE}" type="datetimeFigureOut">
              <a:rPr lang="sl-SI" smtClean="0"/>
              <a:pPr/>
              <a:t>23. 09. 2020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DC098-0EF2-47D9-B1DC-2E2A8588C96C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6846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6CDD1-D406-4E97-AB97-A6B6EF3BBAEE}" type="datetimeFigureOut">
              <a:rPr lang="sl-SI" smtClean="0"/>
              <a:pPr/>
              <a:t>23. 09. 2020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DC098-0EF2-47D9-B1DC-2E2A8588C96C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04905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6CDD1-D406-4E97-AB97-A6B6EF3BBAEE}" type="datetimeFigureOut">
              <a:rPr lang="sl-SI" smtClean="0"/>
              <a:pPr/>
              <a:t>23. 09. 2020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DC098-0EF2-47D9-B1DC-2E2A8588C96C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00379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6CDD1-D406-4E97-AB97-A6B6EF3BBAEE}" type="datetimeFigureOut">
              <a:rPr lang="sl-SI" smtClean="0"/>
              <a:pPr/>
              <a:t>23. 09. 2020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DC098-0EF2-47D9-B1DC-2E2A8588C96C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8206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6CDD1-D406-4E97-AB97-A6B6EF3BBAEE}" type="datetimeFigureOut">
              <a:rPr lang="sl-SI" smtClean="0"/>
              <a:pPr/>
              <a:t>23. 09. 2020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DC098-0EF2-47D9-B1DC-2E2A8588C96C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94378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6CDD1-D406-4E97-AB97-A6B6EF3BBAEE}" type="datetimeFigureOut">
              <a:rPr lang="sl-SI" smtClean="0"/>
              <a:pPr/>
              <a:t>23. 09. 2020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DC098-0EF2-47D9-B1DC-2E2A8588C96C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08001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6CDD1-D406-4E97-AB97-A6B6EF3BBAEE}" type="datetimeFigureOut">
              <a:rPr lang="sl-SI" smtClean="0"/>
              <a:pPr/>
              <a:t>23. 09. 2020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01DC098-0EF2-47D9-B1DC-2E2A8588C96C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4805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  <p:sldLayoutId id="2147483784" r:id="rId12"/>
    <p:sldLayoutId id="2147483785" r:id="rId13"/>
    <p:sldLayoutId id="2147483786" r:id="rId14"/>
    <p:sldLayoutId id="2147483787" r:id="rId15"/>
    <p:sldLayoutId id="21474837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403648" y="5229200"/>
            <a:ext cx="7406640" cy="464072"/>
          </a:xfrm>
        </p:spPr>
        <p:txBody>
          <a:bodyPr>
            <a:noAutofit/>
          </a:bodyPr>
          <a:lstStyle/>
          <a:p>
            <a:pPr algn="l"/>
            <a:r>
              <a:rPr lang="sl-SI" sz="3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POROČILO O </a:t>
            </a:r>
            <a:br>
              <a:rPr lang="sl-SI" sz="3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sl-SI" sz="3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REALIZACIJI </a:t>
            </a:r>
            <a:br>
              <a:rPr lang="sl-SI" sz="3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sl-SI" sz="3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LETNEGA</a:t>
            </a:r>
            <a:br>
              <a:rPr lang="sl-SI" sz="3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sl-SI" sz="3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DELOVNEGA NAČRTA</a:t>
            </a:r>
            <a:br>
              <a:rPr lang="sl-SI" sz="3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sl-SI" sz="3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2019/2020</a:t>
            </a:r>
            <a:br>
              <a:rPr lang="sl-SI" sz="3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sl-SI" sz="3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sl-SI" sz="3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sl-SI" sz="3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OŠ PREŽIHOVEGA VORANCA   </a:t>
            </a:r>
            <a:br>
              <a:rPr lang="sl-SI" sz="3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sl-SI" sz="3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sl-SI" sz="3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MARIBOR</a:t>
            </a:r>
            <a:br>
              <a:rPr lang="sl-SI" sz="3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sl-SI" sz="3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39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3"/>
          <p:cNvSpPr/>
          <p:nvPr/>
        </p:nvSpPr>
        <p:spPr>
          <a:xfrm>
            <a:off x="755576" y="620688"/>
            <a:ext cx="7857969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000" b="1" u="sng" dirty="0" smtClean="0">
                <a:solidFill>
                  <a:srgbClr val="663300"/>
                </a:solidFill>
              </a:rPr>
              <a:t>7. UČENCI priseljenci, SLOVENSKI POUK ZA UČENCE ROMSKE ETNIČNE SKUPNOSTI </a:t>
            </a:r>
            <a:r>
              <a:rPr lang="sl-SI" sz="2000" b="1" dirty="0" smtClean="0">
                <a:solidFill>
                  <a:srgbClr val="663300"/>
                </a:solidFill>
              </a:rPr>
              <a:t>   220 ur (preteklo leto 150) + 2,2 ure/teden</a:t>
            </a:r>
            <a:endParaRPr lang="sl-SI" sz="2000" b="1" u="sng" dirty="0">
              <a:solidFill>
                <a:srgbClr val="663300"/>
              </a:solidFill>
            </a:endParaRPr>
          </a:p>
          <a:p>
            <a:r>
              <a:rPr lang="sl-SI" sz="2000" b="1" u="sng" dirty="0" smtClean="0">
                <a:solidFill>
                  <a:srgbClr val="663300"/>
                </a:solidFill>
              </a:rPr>
              <a:t>8. DNEVI DEJAVOSTI so realizirani po načrtih</a:t>
            </a:r>
            <a:endParaRPr lang="sl-SI" dirty="0" smtClean="0"/>
          </a:p>
          <a:p>
            <a:r>
              <a:rPr lang="sl-SI" b="1" u="sng" dirty="0">
                <a:solidFill>
                  <a:srgbClr val="663300"/>
                </a:solidFill>
              </a:rPr>
              <a:t>9</a:t>
            </a:r>
            <a:r>
              <a:rPr lang="sl-SI" b="1" u="sng" dirty="0" smtClean="0">
                <a:solidFill>
                  <a:srgbClr val="663300"/>
                </a:solidFill>
              </a:rPr>
              <a:t>. INTERESNE DEJAVNOSTI:</a:t>
            </a:r>
            <a:endParaRPr lang="sl-SI" b="1" u="sng" dirty="0">
              <a:solidFill>
                <a:srgbClr val="663300"/>
              </a:solidFill>
            </a:endParaRPr>
          </a:p>
          <a:p>
            <a:pPr marL="285750" indent="-285750">
              <a:buBlip>
                <a:blip r:embed="rId2"/>
              </a:buBlip>
            </a:pPr>
            <a:r>
              <a:rPr lang="sl-SI" dirty="0" smtClean="0"/>
              <a:t>JEZIKOVNO-UMETNIŠKO PODROČJE:  13 interesnih dejavnosti</a:t>
            </a:r>
          </a:p>
          <a:p>
            <a:pPr marL="285750" indent="-285750">
              <a:buBlip>
                <a:blip r:embed="rId2"/>
              </a:buBlip>
            </a:pPr>
            <a:r>
              <a:rPr lang="sl-SI" dirty="0" smtClean="0"/>
              <a:t>ŠPORTNO-VZGOJNO PODROČJE:  12 interesnih dejavnosti</a:t>
            </a:r>
          </a:p>
          <a:p>
            <a:pPr marL="285750" indent="-285750">
              <a:buBlip>
                <a:blip r:embed="rId2"/>
              </a:buBlip>
            </a:pPr>
            <a:r>
              <a:rPr lang="sl-SI" dirty="0"/>
              <a:t>PROIZVODNO-TEHNIŠKO IN ZDRAVSTVENO </a:t>
            </a:r>
            <a:r>
              <a:rPr lang="sl-SI" dirty="0" smtClean="0"/>
              <a:t>PODROČJE: </a:t>
            </a:r>
            <a:r>
              <a:rPr lang="sl-SI" dirty="0"/>
              <a:t>4</a:t>
            </a:r>
            <a:r>
              <a:rPr lang="sl-SI" dirty="0" smtClean="0"/>
              <a:t> dejavnosti</a:t>
            </a:r>
          </a:p>
          <a:p>
            <a:pPr marL="285750" indent="-285750">
              <a:buBlip>
                <a:blip r:embed="rId2"/>
              </a:buBlip>
            </a:pPr>
            <a:r>
              <a:rPr lang="sl-SI" dirty="0" smtClean="0"/>
              <a:t>DRUGA PODROČJA: 8 dejavnosti</a:t>
            </a:r>
          </a:p>
          <a:p>
            <a:endParaRPr lang="sl-SI" dirty="0"/>
          </a:p>
          <a:p>
            <a:r>
              <a:rPr lang="sl-SI" b="1" u="sng" dirty="0" smtClean="0">
                <a:solidFill>
                  <a:srgbClr val="663300"/>
                </a:solidFill>
              </a:rPr>
              <a:t>10. ŠOLE V NARAVI</a:t>
            </a:r>
            <a:endParaRPr lang="sl-SI" b="1" u="sng" dirty="0">
              <a:solidFill>
                <a:srgbClr val="663300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0918149"/>
              </p:ext>
            </p:extLst>
          </p:nvPr>
        </p:nvGraphicFramePr>
        <p:xfrm>
          <a:off x="1112523" y="4437112"/>
          <a:ext cx="6987868" cy="208823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523813">
                  <a:extLst>
                    <a:ext uri="{9D8B030D-6E8A-4147-A177-3AD203B41FA5}">
                      <a16:colId xmlns:a16="http://schemas.microsoft.com/office/drawing/2014/main" val="2200333146"/>
                    </a:ext>
                  </a:extLst>
                </a:gridCol>
                <a:gridCol w="1061515">
                  <a:extLst>
                    <a:ext uri="{9D8B030D-6E8A-4147-A177-3AD203B41FA5}">
                      <a16:colId xmlns:a16="http://schemas.microsoft.com/office/drawing/2014/main" val="1137814004"/>
                    </a:ext>
                  </a:extLst>
                </a:gridCol>
                <a:gridCol w="2250413">
                  <a:extLst>
                    <a:ext uri="{9D8B030D-6E8A-4147-A177-3AD203B41FA5}">
                      <a16:colId xmlns:a16="http://schemas.microsoft.com/office/drawing/2014/main" val="3567280078"/>
                    </a:ext>
                  </a:extLst>
                </a:gridCol>
                <a:gridCol w="1152127">
                  <a:extLst>
                    <a:ext uri="{9D8B030D-6E8A-4147-A177-3AD203B41FA5}">
                      <a16:colId xmlns:a16="http://schemas.microsoft.com/office/drawing/2014/main" val="934809496"/>
                    </a:ext>
                  </a:extLst>
                </a:gridCol>
              </a:tblGrid>
              <a:tr h="8712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KRAJ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RAZRED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ČAS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ŠTEVILO UČENCEV</a:t>
                      </a:r>
                      <a:endParaRPr lang="sl-SI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8023519"/>
                  </a:ext>
                </a:extLst>
              </a:tr>
              <a:tr h="5808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Ruška koča</a:t>
                      </a:r>
                      <a:endParaRPr lang="sl-SI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4.a, 4.b </a:t>
                      </a:r>
                      <a:endParaRPr lang="sl-SI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16. 12.-20. 12. 2019 </a:t>
                      </a:r>
                      <a:endParaRPr lang="sl-SI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44450" marR="4445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2927768"/>
                  </a:ext>
                </a:extLst>
              </a:tr>
              <a:tr h="6361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Strunjan, Salinera </a:t>
                      </a:r>
                      <a:endParaRPr lang="sl-SI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6.a, 6.b </a:t>
                      </a:r>
                      <a:endParaRPr lang="sl-SI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9. -6. 9. 2019</a:t>
                      </a:r>
                      <a:endParaRPr lang="sl-SI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47</a:t>
                      </a:r>
                      <a:endParaRPr lang="sl-SI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12630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968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1"/>
          <p:cNvSpPr>
            <a:spLocks noGrp="1"/>
          </p:cNvSpPr>
          <p:nvPr>
            <p:ph type="title"/>
          </p:nvPr>
        </p:nvSpPr>
        <p:spPr>
          <a:xfrm>
            <a:off x="919541" y="260648"/>
            <a:ext cx="7992888" cy="1143000"/>
          </a:xfrm>
        </p:spPr>
        <p:txBody>
          <a:bodyPr>
            <a:normAutofit/>
          </a:bodyPr>
          <a:lstStyle/>
          <a:p>
            <a:pPr algn="ctr"/>
            <a:r>
              <a:rPr lang="sl-SI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REALIZACIJA DODATNEGA PROGRAMA</a:t>
            </a:r>
            <a:endParaRPr lang="sl-SI" sz="2000" dirty="0"/>
          </a:p>
        </p:txBody>
      </p:sp>
      <p:sp>
        <p:nvSpPr>
          <p:cNvPr id="5" name="Pravokotnik 4"/>
          <p:cNvSpPr/>
          <p:nvPr/>
        </p:nvSpPr>
        <p:spPr>
          <a:xfrm>
            <a:off x="1459601" y="1340768"/>
            <a:ext cx="69127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Blip>
                <a:blip r:embed="rId2"/>
              </a:buBlip>
            </a:pPr>
            <a:r>
              <a:rPr lang="sl-SI" b="1" dirty="0" smtClean="0"/>
              <a:t>DODATNE URE ŠPORTA (od 1. do 3. razred).</a:t>
            </a:r>
          </a:p>
          <a:p>
            <a:endParaRPr lang="sl-SI" b="1" dirty="0" smtClean="0"/>
          </a:p>
          <a:p>
            <a:pPr marL="285750" indent="-285750">
              <a:buBlip>
                <a:blip r:embed="rId2"/>
              </a:buBlip>
            </a:pPr>
            <a:r>
              <a:rPr lang="sl-SI" b="1" dirty="0" smtClean="0"/>
              <a:t>JUTRANJA DEJAVNOST ZA UČENCE OD 2. – 4. RAZREDA.</a:t>
            </a:r>
          </a:p>
          <a:p>
            <a:endParaRPr lang="sl-SI" b="1" dirty="0" smtClean="0"/>
          </a:p>
          <a:p>
            <a:pPr marL="285750" indent="-285750">
              <a:buBlip>
                <a:blip r:embed="rId2"/>
              </a:buBlip>
            </a:pPr>
            <a:r>
              <a:rPr lang="sl-SI" b="1" dirty="0" smtClean="0"/>
              <a:t>ZGODNJE UČENJE TUJEGA JEZIKA – FAKULTATIVNI PROGRAM NEMŠČINA (3., 4., 5. in 6. razred).</a:t>
            </a:r>
          </a:p>
          <a:p>
            <a:endParaRPr lang="sl-SI" b="1" dirty="0" smtClean="0"/>
          </a:p>
          <a:p>
            <a:pPr marL="285750" indent="-285750">
              <a:buBlip>
                <a:blip r:embed="rId2"/>
              </a:buBlip>
            </a:pPr>
            <a:r>
              <a:rPr lang="sl-SI" b="1" dirty="0" smtClean="0"/>
              <a:t>ZGODNJE POUČEVANJE RAČUNALNIŠTVA (4., 5. in 6. razred).</a:t>
            </a:r>
          </a:p>
          <a:p>
            <a:pPr marL="285750" indent="-285750">
              <a:buBlip>
                <a:blip r:embed="rId2"/>
              </a:buBlip>
            </a:pPr>
            <a:endParaRPr lang="sl-SI" b="1" dirty="0"/>
          </a:p>
          <a:p>
            <a:pPr marL="285750" indent="-285750">
              <a:buBlip>
                <a:blip r:embed="rId2"/>
              </a:buBlip>
            </a:pPr>
            <a:r>
              <a:rPr lang="sl-SI" b="1" dirty="0" smtClean="0"/>
              <a:t>AKTIVNOSTI SONČEK za bodoče prvošolce.</a:t>
            </a:r>
          </a:p>
          <a:p>
            <a:endParaRPr lang="sl-SI" b="1" dirty="0"/>
          </a:p>
          <a:p>
            <a:pPr marL="285750" indent="-285750">
              <a:buBlip>
                <a:blip r:embed="rId2"/>
              </a:buBlip>
            </a:pPr>
            <a:r>
              <a:rPr lang="sl-SI" b="1" dirty="0" smtClean="0"/>
              <a:t>ŠOLE  V NARAVI – 2 odpadli (2. in 8. razred)</a:t>
            </a:r>
          </a:p>
          <a:p>
            <a:pPr marL="285750" indent="-285750">
              <a:buBlip>
                <a:blip r:embed="rId2"/>
              </a:buBlip>
            </a:pPr>
            <a:endParaRPr lang="sl-SI" b="1" dirty="0"/>
          </a:p>
          <a:p>
            <a:pPr marL="285750" indent="-285750">
              <a:buBlip>
                <a:blip r:embed="rId2"/>
              </a:buBlip>
            </a:pPr>
            <a:r>
              <a:rPr lang="sl-SI" b="1" dirty="0" smtClean="0"/>
              <a:t>TEČAJI - PLAVANJE (1. – 1 teden in 3.r),  KOLESARSKI (5. r. - odpadlo), PLESNI (9. r. – izvedeno, ni bilo plesa na valeti).</a:t>
            </a:r>
          </a:p>
        </p:txBody>
      </p:sp>
    </p:spTree>
    <p:extLst>
      <p:ext uri="{BB962C8B-B14F-4D97-AF65-F5344CB8AC3E}">
        <p14:creationId xmlns:p14="http://schemas.microsoft.com/office/powerpoint/2010/main" val="331609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1"/>
          <p:cNvSpPr>
            <a:spLocks noGrp="1"/>
          </p:cNvSpPr>
          <p:nvPr>
            <p:ph type="title"/>
          </p:nvPr>
        </p:nvSpPr>
        <p:spPr>
          <a:xfrm>
            <a:off x="2038657" y="301660"/>
            <a:ext cx="6480720" cy="1143000"/>
          </a:xfrm>
        </p:spPr>
        <p:txBody>
          <a:bodyPr>
            <a:normAutofit/>
          </a:bodyPr>
          <a:lstStyle/>
          <a:p>
            <a:r>
              <a:rPr lang="sl-SI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TEKMOVANJA IZ ZNANJ</a:t>
            </a:r>
            <a:endParaRPr lang="sl-SI" sz="2000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0024351"/>
              </p:ext>
            </p:extLst>
          </p:nvPr>
        </p:nvGraphicFramePr>
        <p:xfrm>
          <a:off x="899592" y="1124744"/>
          <a:ext cx="8053400" cy="5650280"/>
        </p:xfrm>
        <a:graphic>
          <a:graphicData uri="http://schemas.openxmlformats.org/drawingml/2006/table">
            <a:tbl>
              <a:tblPr firstRow="1" firstCol="1" bandRow="1"/>
              <a:tblGrid>
                <a:gridCol w="1380519">
                  <a:extLst>
                    <a:ext uri="{9D8B030D-6E8A-4147-A177-3AD203B41FA5}">
                      <a16:colId xmlns:a16="http://schemas.microsoft.com/office/drawing/2014/main" val="2512460592"/>
                    </a:ext>
                  </a:extLst>
                </a:gridCol>
                <a:gridCol w="2929200">
                  <a:extLst>
                    <a:ext uri="{9D8B030D-6E8A-4147-A177-3AD203B41FA5}">
                      <a16:colId xmlns:a16="http://schemas.microsoft.com/office/drawing/2014/main" val="919422623"/>
                    </a:ext>
                  </a:extLst>
                </a:gridCol>
                <a:gridCol w="1702428">
                  <a:extLst>
                    <a:ext uri="{9D8B030D-6E8A-4147-A177-3AD203B41FA5}">
                      <a16:colId xmlns:a16="http://schemas.microsoft.com/office/drawing/2014/main" val="1546395705"/>
                    </a:ext>
                  </a:extLst>
                </a:gridCol>
                <a:gridCol w="700670">
                  <a:extLst>
                    <a:ext uri="{9D8B030D-6E8A-4147-A177-3AD203B41FA5}">
                      <a16:colId xmlns:a16="http://schemas.microsoft.com/office/drawing/2014/main" val="2209332555"/>
                    </a:ext>
                  </a:extLst>
                </a:gridCol>
                <a:gridCol w="775141">
                  <a:extLst>
                    <a:ext uri="{9D8B030D-6E8A-4147-A177-3AD203B41FA5}">
                      <a16:colId xmlns:a16="http://schemas.microsoft.com/office/drawing/2014/main" val="1465563343"/>
                    </a:ext>
                  </a:extLst>
                </a:gridCol>
                <a:gridCol w="476456">
                  <a:extLst>
                    <a:ext uri="{9D8B030D-6E8A-4147-A177-3AD203B41FA5}">
                      <a16:colId xmlns:a16="http://schemas.microsoft.com/office/drawing/2014/main" val="705973161"/>
                    </a:ext>
                  </a:extLst>
                </a:gridCol>
                <a:gridCol w="88986">
                  <a:extLst>
                    <a:ext uri="{9D8B030D-6E8A-4147-A177-3AD203B41FA5}">
                      <a16:colId xmlns:a16="http://schemas.microsoft.com/office/drawing/2014/main" val="588081212"/>
                    </a:ext>
                  </a:extLst>
                </a:gridCol>
              </a:tblGrid>
              <a:tr h="317609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5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NAJVIŠJA PREJETA PRIZNANJA V DRŽAVI</a:t>
                      </a:r>
                      <a:endParaRPr lang="sl-SI" sz="15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l-SI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0371045"/>
                  </a:ext>
                </a:extLst>
              </a:tr>
              <a:tr h="6352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Predmet / področje</a:t>
                      </a:r>
                      <a:endParaRPr lang="sl-SI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5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Vrsta priznanja</a:t>
                      </a:r>
                      <a:endParaRPr lang="sl-SI" sz="15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5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Bronasto</a:t>
                      </a:r>
                      <a:endParaRPr lang="sl-SI" sz="15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5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Srebrno</a:t>
                      </a:r>
                      <a:endParaRPr lang="sl-SI" sz="15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5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Zlato</a:t>
                      </a:r>
                      <a:endParaRPr lang="sl-SI" sz="15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l-SI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496544"/>
                  </a:ext>
                </a:extLst>
              </a:tr>
              <a:tr h="3464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SLOVENSKI JEZIK</a:t>
                      </a:r>
                      <a:endParaRPr lang="sl-SI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CANKARJEVO TEKMOVANJE 4. do 9.</a:t>
                      </a:r>
                      <a:endParaRPr lang="sl-SI" sz="15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sl-SI" sz="15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sl-SI" sz="15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sl-SI" sz="15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l-SI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1993116"/>
                  </a:ext>
                </a:extLst>
              </a:tr>
              <a:tr h="6352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SLOVENSKI JEZIK</a:t>
                      </a:r>
                      <a:endParaRPr lang="sl-SI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CANKARJEVO TEKMOVANJE »MEHURČKI« 1. do 3.</a:t>
                      </a:r>
                      <a:endParaRPr lang="sl-SI" sz="15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odpadlo</a:t>
                      </a:r>
                      <a:endParaRPr lang="sl-SI" sz="15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/</a:t>
                      </a:r>
                      <a:endParaRPr lang="sl-SI" sz="15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/</a:t>
                      </a:r>
                      <a:endParaRPr lang="sl-SI" sz="15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l-SI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6021423"/>
                  </a:ext>
                </a:extLst>
              </a:tr>
              <a:tr h="6352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MATEMATIKA</a:t>
                      </a:r>
                      <a:endParaRPr lang="sl-SI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VEGOVO TEKMOVANJE (samo od 1.r do 3.r)</a:t>
                      </a:r>
                      <a:endParaRPr lang="sl-SI" sz="15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14+8+6</a:t>
                      </a:r>
                      <a:endParaRPr lang="sl-SI" sz="15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/</a:t>
                      </a:r>
                      <a:endParaRPr lang="sl-SI" sz="15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/</a:t>
                      </a:r>
                      <a:endParaRPr lang="sl-SI" sz="15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l-SI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8201625"/>
                  </a:ext>
                </a:extLst>
              </a:tr>
              <a:tr h="3464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ANGLEŠČINA 9.r</a:t>
                      </a:r>
                      <a:endParaRPr lang="sl-SI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TEKMOVANJE IZ ANGLEŠKEGA JEZIKA</a:t>
                      </a:r>
                      <a:endParaRPr lang="sl-SI" sz="15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sl-SI" sz="15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sl-SI" sz="15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sl-SI" sz="15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l-SI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1502095"/>
                  </a:ext>
                </a:extLst>
              </a:tr>
              <a:tr h="3464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ANGLEŠČINA 8.r</a:t>
                      </a:r>
                      <a:endParaRPr lang="sl-SI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TEKMOVANJE IZ ANGLEŠKEGA JEZIKA</a:t>
                      </a:r>
                      <a:endParaRPr lang="sl-SI" sz="15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sl-SI" sz="15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sl-SI" sz="15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sl-SI" sz="15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l-SI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685004"/>
                  </a:ext>
                </a:extLst>
              </a:tr>
              <a:tr h="3464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NEMŠČINA</a:t>
                      </a:r>
                      <a:endParaRPr lang="sl-SI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TEKMOVANJE IZ NEMŠKEGA JEZIKA</a:t>
                      </a:r>
                      <a:endParaRPr lang="sl-SI" sz="15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sl-SI" sz="15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sl-SI" sz="15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sl-SI" sz="15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l-SI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4414573"/>
                  </a:ext>
                </a:extLst>
              </a:tr>
              <a:tr h="3464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ZGODOVINA</a:t>
                      </a:r>
                      <a:endParaRPr lang="sl-SI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TEKMOVANJE IZ ZNAJA ZGODOVINE</a:t>
                      </a:r>
                      <a:endParaRPr lang="sl-SI" sz="15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sl-SI" sz="15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sl-SI" sz="15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sl-SI" sz="15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l-SI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4293880"/>
                  </a:ext>
                </a:extLst>
              </a:tr>
              <a:tr h="3464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KEMIJA</a:t>
                      </a:r>
                      <a:endParaRPr lang="sl-SI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PREGLOVO TEKMOVANJE</a:t>
                      </a:r>
                      <a:endParaRPr lang="sl-SI" sz="15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sl-SI" sz="15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sl-SI" sz="15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sl-SI" sz="15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l-SI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7321842"/>
                  </a:ext>
                </a:extLst>
              </a:tr>
              <a:tr h="3464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LOGIKA</a:t>
                      </a:r>
                      <a:endParaRPr lang="sl-SI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TEKMOVANJE IZ LOGIKE</a:t>
                      </a:r>
                      <a:endParaRPr lang="sl-SI" sz="15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sl-SI" sz="15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sl-SI" sz="15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sl-SI" sz="15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l-SI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01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727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992888" cy="694297"/>
          </a:xfrm>
        </p:spPr>
        <p:txBody>
          <a:bodyPr>
            <a:normAutofit/>
          </a:bodyPr>
          <a:lstStyle/>
          <a:p>
            <a:pPr algn="ctr"/>
            <a:r>
              <a:rPr lang="sl-SI" sz="3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TEKMOVANJA IZ ZNANJ</a:t>
            </a:r>
            <a:endParaRPr lang="sl-SI" sz="30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4093227"/>
              </p:ext>
            </p:extLst>
          </p:nvPr>
        </p:nvGraphicFramePr>
        <p:xfrm>
          <a:off x="755576" y="692696"/>
          <a:ext cx="7920880" cy="6134100"/>
        </p:xfrm>
        <a:graphic>
          <a:graphicData uri="http://schemas.openxmlformats.org/drawingml/2006/table">
            <a:tbl>
              <a:tblPr firstRow="1" firstCol="1" bandRow="1"/>
              <a:tblGrid>
                <a:gridCol w="1356904">
                  <a:extLst>
                    <a:ext uri="{9D8B030D-6E8A-4147-A177-3AD203B41FA5}">
                      <a16:colId xmlns:a16="http://schemas.microsoft.com/office/drawing/2014/main" val="766178641"/>
                    </a:ext>
                  </a:extLst>
                </a:gridCol>
                <a:gridCol w="2879091">
                  <a:extLst>
                    <a:ext uri="{9D8B030D-6E8A-4147-A177-3AD203B41FA5}">
                      <a16:colId xmlns:a16="http://schemas.microsoft.com/office/drawing/2014/main" val="4195365532"/>
                    </a:ext>
                  </a:extLst>
                </a:gridCol>
                <a:gridCol w="1673304">
                  <a:extLst>
                    <a:ext uri="{9D8B030D-6E8A-4147-A177-3AD203B41FA5}">
                      <a16:colId xmlns:a16="http://schemas.microsoft.com/office/drawing/2014/main" val="2809110367"/>
                    </a:ext>
                  </a:extLst>
                </a:gridCol>
                <a:gridCol w="688683">
                  <a:extLst>
                    <a:ext uri="{9D8B030D-6E8A-4147-A177-3AD203B41FA5}">
                      <a16:colId xmlns:a16="http://schemas.microsoft.com/office/drawing/2014/main" val="1173381653"/>
                    </a:ext>
                  </a:extLst>
                </a:gridCol>
                <a:gridCol w="761881">
                  <a:extLst>
                    <a:ext uri="{9D8B030D-6E8A-4147-A177-3AD203B41FA5}">
                      <a16:colId xmlns:a16="http://schemas.microsoft.com/office/drawing/2014/main" val="3637241906"/>
                    </a:ext>
                  </a:extLst>
                </a:gridCol>
                <a:gridCol w="468305">
                  <a:extLst>
                    <a:ext uri="{9D8B030D-6E8A-4147-A177-3AD203B41FA5}">
                      <a16:colId xmlns:a16="http://schemas.microsoft.com/office/drawing/2014/main" val="4040606238"/>
                    </a:ext>
                  </a:extLst>
                </a:gridCol>
                <a:gridCol w="92712">
                  <a:extLst>
                    <a:ext uri="{9D8B030D-6E8A-4147-A177-3AD203B41FA5}">
                      <a16:colId xmlns:a16="http://schemas.microsoft.com/office/drawing/2014/main" val="2065187835"/>
                    </a:ext>
                  </a:extLst>
                </a:gridCol>
              </a:tblGrid>
              <a:tr h="4575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GEOGRAFIJA</a:t>
                      </a:r>
                      <a:endParaRPr lang="sl-SI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6" marR="3815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TEKMOVANJE IZ ZNAJA GEOGRAFIJE</a:t>
                      </a:r>
                      <a:endParaRPr lang="sl-SI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6" marR="381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sl-SI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6" marR="381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sl-SI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6" marR="381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sl-SI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6" marR="381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l-SI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56" marR="3815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9656405"/>
                  </a:ext>
                </a:extLst>
              </a:tr>
              <a:tr h="2315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BIOLOGIJA</a:t>
                      </a:r>
                      <a:endParaRPr lang="sl-SI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6" marR="381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PROTEUSOVO TEKOVANJE</a:t>
                      </a:r>
                      <a:endParaRPr lang="sl-SI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6" marR="381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sl-SI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6" marR="381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sl-SI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6" marR="381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sl-SI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6" marR="381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l-SI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56" marR="381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6010677"/>
                  </a:ext>
                </a:extLst>
              </a:tr>
              <a:tr h="2315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FIZIKA</a:t>
                      </a:r>
                      <a:endParaRPr lang="sl-SI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6" marR="381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STEFANOVO TEKMOVANJE</a:t>
                      </a:r>
                      <a:endParaRPr lang="sl-SI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6" marR="381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sl-SI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6" marR="381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0</a:t>
                      </a:r>
                      <a:endParaRPr lang="sl-SI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6" marR="381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0</a:t>
                      </a:r>
                      <a:endParaRPr lang="sl-SI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6" marR="381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l-SI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56" marR="381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6722036"/>
                  </a:ext>
                </a:extLst>
              </a:tr>
              <a:tr h="4575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ASTRONOMIJA</a:t>
                      </a:r>
                      <a:endParaRPr lang="sl-SI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6" marR="381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TEKMOVANJE IZ ZNANJA ASTRONOMIJE</a:t>
                      </a:r>
                      <a:endParaRPr lang="sl-SI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6" marR="381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sl-SI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6" marR="381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0 </a:t>
                      </a:r>
                      <a:endParaRPr lang="sl-SI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6" marR="381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0 </a:t>
                      </a:r>
                      <a:endParaRPr lang="sl-SI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6" marR="381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l-SI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56" marR="381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018304"/>
                  </a:ext>
                </a:extLst>
              </a:tr>
              <a:tr h="2315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ROBOSLED</a:t>
                      </a:r>
                      <a:endParaRPr lang="sl-SI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6" marR="381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ROBOTIKA</a:t>
                      </a:r>
                      <a:endParaRPr lang="sl-SI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6" marR="381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odpadlo</a:t>
                      </a:r>
                      <a:endParaRPr lang="sl-SI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6" marR="381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 </a:t>
                      </a:r>
                      <a:endParaRPr lang="sl-SI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6" marR="381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 </a:t>
                      </a:r>
                      <a:endParaRPr lang="sl-SI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6" marR="381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l-SI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56" marR="381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6225766"/>
                  </a:ext>
                </a:extLst>
              </a:tr>
              <a:tr h="4575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SLADKORNA BOLEZEN</a:t>
                      </a:r>
                      <a:endParaRPr lang="sl-SI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6" marR="381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TEKMOVANJE IZ ZNANJA O SLADKORNI BOLEZNI</a:t>
                      </a:r>
                      <a:endParaRPr lang="sl-SI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6" marR="381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sl-SI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6" marR="381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sl-SI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6" marR="381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sl-SI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6" marR="381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l-SI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56" marR="381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420776"/>
                  </a:ext>
                </a:extLst>
              </a:tr>
              <a:tr h="4575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RAČUNALNIŠTVO</a:t>
                      </a:r>
                      <a:endParaRPr lang="sl-SI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6" marR="381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BOBER - računalništvo</a:t>
                      </a:r>
                      <a:endParaRPr lang="sl-SI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6" marR="381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sl-SI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6" marR="381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 </a:t>
                      </a:r>
                      <a:endParaRPr lang="sl-SI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6" marR="381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 </a:t>
                      </a:r>
                      <a:endParaRPr lang="sl-SI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6" marR="381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l-SI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56" marR="381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4581115"/>
                  </a:ext>
                </a:extLst>
              </a:tr>
              <a:tr h="4575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VESELA ŠOLA</a:t>
                      </a:r>
                      <a:endParaRPr lang="sl-SI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6" marR="381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VESELA ŠOLA</a:t>
                      </a:r>
                      <a:endParaRPr lang="sl-SI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6" marR="381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sl-SI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6" marR="381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odpadlo</a:t>
                      </a:r>
                      <a:endParaRPr lang="sl-SI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6" marR="381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 </a:t>
                      </a:r>
                      <a:endParaRPr lang="sl-SI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6" marR="381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l-SI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56" marR="381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4989958"/>
                  </a:ext>
                </a:extLst>
              </a:tr>
              <a:tr h="6963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RAZISKOVALNA DEJAVNOST</a:t>
                      </a:r>
                      <a:endParaRPr lang="sl-SI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6" marR="381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Srečanje mladih raziskovalcev Slovenije</a:t>
                      </a:r>
                      <a:endParaRPr lang="sl-SI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6" marR="381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srečanje bo potekalo septembra 2020</a:t>
                      </a:r>
                      <a:endParaRPr lang="sl-SI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6" marR="381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l-SI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6" marR="381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1 </a:t>
                      </a:r>
                      <a:endParaRPr lang="sl-SI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6" marR="381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l-SI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56" marR="381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2978551"/>
                  </a:ext>
                </a:extLst>
              </a:tr>
              <a:tr h="4575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ZLATA KUHALNICA</a:t>
                      </a:r>
                      <a:endParaRPr lang="sl-SI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6" marR="381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Tekmovanje v kuhanju</a:t>
                      </a:r>
                      <a:endParaRPr lang="sl-SI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6" marR="381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odpadlo</a:t>
                      </a:r>
                      <a:endParaRPr lang="sl-SI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6" marR="381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 </a:t>
                      </a:r>
                      <a:endParaRPr lang="sl-SI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6" marR="381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 </a:t>
                      </a:r>
                      <a:endParaRPr lang="sl-SI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6" marR="381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l-SI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56" marR="381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0287012"/>
                  </a:ext>
                </a:extLst>
              </a:tr>
              <a:tr h="4575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F.I.R.S.T. Lego League</a:t>
                      </a:r>
                      <a:endParaRPr lang="sl-SI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6" marR="381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Tekmovanje v sestavljanju lego robotkov</a:t>
                      </a:r>
                      <a:endParaRPr lang="sl-SI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6" marR="381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Priznanje za udeležbo</a:t>
                      </a:r>
                      <a:endParaRPr lang="sl-SI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6" marR="381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 </a:t>
                      </a:r>
                      <a:endParaRPr lang="sl-SI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6" marR="381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 </a:t>
                      </a:r>
                      <a:endParaRPr lang="sl-SI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6" marR="381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l-SI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56" marR="381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9281938"/>
                  </a:ext>
                </a:extLst>
              </a:tr>
              <a:tr h="6963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GLASBENA DEJAVNOST, OPZ, MPZ</a:t>
                      </a:r>
                      <a:endParaRPr lang="sl-SI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6" marR="381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Državno tekmovanje pevskih zborov, Zagorje ob Savi</a:t>
                      </a:r>
                      <a:endParaRPr lang="sl-SI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6" marR="381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Odpadlo zaradi </a:t>
                      </a:r>
                      <a:r>
                        <a:rPr lang="sl-SI" sz="14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Covid</a:t>
                      </a:r>
                      <a:r>
                        <a:rPr lang="sl-SI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19</a:t>
                      </a:r>
                      <a:endParaRPr lang="sl-SI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6" marR="381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 </a:t>
                      </a:r>
                      <a:endParaRPr lang="sl-SI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6" marR="381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 </a:t>
                      </a:r>
                      <a:endParaRPr lang="sl-SI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6" marR="381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l-SI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56" marR="381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8134802"/>
                  </a:ext>
                </a:extLst>
              </a:tr>
              <a:tr h="2315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SKUPAJ</a:t>
                      </a:r>
                      <a:endParaRPr lang="sl-SI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6" marR="381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l-SI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6" marR="381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136</a:t>
                      </a:r>
                      <a:endParaRPr lang="sl-SI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6" marR="381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sl-SI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6" marR="381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sl-SI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6" marR="381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l-SI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56" marR="381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7009197"/>
                  </a:ext>
                </a:extLst>
              </a:tr>
              <a:tr h="2387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l-SI" sz="14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8156" marR="3815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l-SI" sz="14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8156" marR="3815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159</a:t>
                      </a:r>
                      <a:endParaRPr lang="sl-SI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6" marR="381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l-SI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56" marR="381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4711824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90144" y="2029073"/>
            <a:ext cx="13338647" cy="698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994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1"/>
          <p:cNvSpPr>
            <a:spLocks noGrp="1"/>
          </p:cNvSpPr>
          <p:nvPr>
            <p:ph type="title"/>
          </p:nvPr>
        </p:nvSpPr>
        <p:spPr>
          <a:xfrm>
            <a:off x="-180528" y="548680"/>
            <a:ext cx="9145016" cy="1224136"/>
          </a:xfrm>
        </p:spPr>
        <p:txBody>
          <a:bodyPr>
            <a:normAutofit/>
          </a:bodyPr>
          <a:lstStyle/>
          <a:p>
            <a:pPr algn="ctr"/>
            <a:r>
              <a:rPr lang="sl-SI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ŠPORTNA TEKMOVANJA</a:t>
            </a:r>
            <a:endParaRPr lang="sl-SI" sz="20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0904651"/>
              </p:ext>
            </p:extLst>
          </p:nvPr>
        </p:nvGraphicFramePr>
        <p:xfrm>
          <a:off x="971600" y="1340769"/>
          <a:ext cx="7056783" cy="54224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56783">
                  <a:extLst>
                    <a:ext uri="{9D8B030D-6E8A-4147-A177-3AD203B41FA5}">
                      <a16:colId xmlns:a16="http://schemas.microsoft.com/office/drawing/2014/main" val="2782812598"/>
                    </a:ext>
                  </a:extLst>
                </a:gridCol>
              </a:tblGrid>
              <a:tr h="7426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chemeClr val="tx1"/>
                          </a:solidFill>
                          <a:effectLst/>
                        </a:rPr>
                        <a:t>PODROČNO EKIPNO ATLETSKO TEKMOVANJE OŠ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chemeClr val="tx1"/>
                          </a:solidFill>
                          <a:effectLst/>
                        </a:rPr>
                        <a:t>Rezultati:  Učenke  1.mesto,  dečki  6.mesto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endParaRPr lang="sl-SI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02" marR="61202" marT="0" marB="0"/>
                </a:tc>
                <a:extLst>
                  <a:ext uri="{0D108BD9-81ED-4DB2-BD59-A6C34878D82A}">
                    <a16:rowId xmlns:a16="http://schemas.microsoft.com/office/drawing/2014/main" val="3797827237"/>
                  </a:ext>
                </a:extLst>
              </a:tr>
              <a:tr h="7943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chemeClr val="tx1"/>
                          </a:solidFill>
                          <a:effectLst/>
                        </a:rPr>
                        <a:t>OBČINSKO PRVENSTVO V KOŠARKI ZA OŠ st. dečki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chemeClr val="tx1"/>
                          </a:solidFill>
                          <a:effectLst/>
                        </a:rPr>
                        <a:t>Uvrstitev v finale.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sl-SI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02" marR="61202" marT="0" marB="0"/>
                </a:tc>
                <a:extLst>
                  <a:ext uri="{0D108BD9-81ED-4DB2-BD59-A6C34878D82A}">
                    <a16:rowId xmlns:a16="http://schemas.microsoft.com/office/drawing/2014/main" val="2781746609"/>
                  </a:ext>
                </a:extLst>
              </a:tr>
              <a:tr h="7426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chemeClr val="tx1"/>
                          </a:solidFill>
                          <a:effectLst/>
                        </a:rPr>
                        <a:t>POSAMIČNO OBČINSKO PRVENSTVO V BADMINTONU ZA OŠ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chemeClr val="tx1"/>
                          </a:solidFill>
                          <a:effectLst/>
                        </a:rPr>
                        <a:t>Razred: 9.r (2 </a:t>
                      </a:r>
                      <a:r>
                        <a:rPr lang="sl-SI" sz="1600" dirty="0" smtClean="0">
                          <a:solidFill>
                            <a:schemeClr val="tx1"/>
                          </a:solidFill>
                          <a:effectLst/>
                        </a:rPr>
                        <a:t>učenca)</a:t>
                      </a:r>
                      <a:r>
                        <a:rPr lang="sl-SI" sz="1600" baseline="0" dirty="0" smtClean="0">
                          <a:solidFill>
                            <a:schemeClr val="tx1"/>
                          </a:solidFill>
                          <a:effectLst/>
                        </a:rPr>
                        <a:t>      </a:t>
                      </a:r>
                      <a:r>
                        <a:rPr lang="sl-SI" sz="1600" dirty="0" smtClean="0">
                          <a:solidFill>
                            <a:schemeClr val="tx1"/>
                          </a:solidFill>
                          <a:effectLst/>
                        </a:rPr>
                        <a:t>Rezultat</a:t>
                      </a:r>
                      <a:r>
                        <a:rPr lang="sl-SI" sz="1600" dirty="0">
                          <a:solidFill>
                            <a:schemeClr val="tx1"/>
                          </a:solidFill>
                          <a:effectLst/>
                        </a:rPr>
                        <a:t>: 3.m, 3.m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sl-SI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02" marR="61202" marT="0" marB="0"/>
                </a:tc>
                <a:extLst>
                  <a:ext uri="{0D108BD9-81ED-4DB2-BD59-A6C34878D82A}">
                    <a16:rowId xmlns:a16="http://schemas.microsoft.com/office/drawing/2014/main" val="653046694"/>
                  </a:ext>
                </a:extLst>
              </a:tr>
              <a:tr h="6395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chemeClr val="tx1"/>
                          </a:solidFill>
                          <a:effectLst/>
                        </a:rPr>
                        <a:t>EKIPNO OBČINSKO PRVENSTVO V BADMINTONU ZA OŠ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chemeClr val="tx1"/>
                          </a:solidFill>
                          <a:effectLst/>
                        </a:rPr>
                        <a:t>Rezultat: 3.m </a:t>
                      </a:r>
                      <a:r>
                        <a:rPr lang="sl-SI" sz="1600" dirty="0" smtClean="0">
                          <a:solidFill>
                            <a:schemeClr val="tx1"/>
                          </a:solidFill>
                          <a:effectLst/>
                        </a:rPr>
                        <a:t>ekipno</a:t>
                      </a:r>
                      <a:endParaRPr lang="sl-SI" sz="1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1202" marR="61202" marT="0" marB="0"/>
                </a:tc>
                <a:extLst>
                  <a:ext uri="{0D108BD9-81ED-4DB2-BD59-A6C34878D82A}">
                    <a16:rowId xmlns:a16="http://schemas.microsoft.com/office/drawing/2014/main" val="561368544"/>
                  </a:ext>
                </a:extLst>
              </a:tr>
              <a:tr h="6395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chemeClr val="tx1"/>
                          </a:solidFill>
                          <a:effectLst/>
                        </a:rPr>
                        <a:t>OBČINSKO PRVENSTVO V KOŠARKI ZA OŠ- FINALE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chemeClr val="tx1"/>
                          </a:solidFill>
                          <a:effectLst/>
                        </a:rPr>
                        <a:t>Rezultat: </a:t>
                      </a:r>
                      <a:r>
                        <a:rPr lang="sl-SI" sz="1600" dirty="0" smtClean="0">
                          <a:solidFill>
                            <a:schemeClr val="tx1"/>
                          </a:solidFill>
                          <a:effectLst/>
                        </a:rPr>
                        <a:t>4.m</a:t>
                      </a:r>
                      <a:endParaRPr lang="sl-SI" sz="1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1202" marR="61202" marT="0" marB="0"/>
                </a:tc>
                <a:extLst>
                  <a:ext uri="{0D108BD9-81ED-4DB2-BD59-A6C34878D82A}">
                    <a16:rowId xmlns:a16="http://schemas.microsoft.com/office/drawing/2014/main" val="369410929"/>
                  </a:ext>
                </a:extLst>
              </a:tr>
              <a:tr h="7440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chemeClr val="tx1"/>
                          </a:solidFill>
                          <a:effectLst/>
                        </a:rPr>
                        <a:t>POLFINALE DRŽAVNEGA PRVENSTVA V  AKROBATIKI ZA OŠ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chemeClr val="tx1"/>
                          </a:solidFill>
                          <a:effectLst/>
                        </a:rPr>
                        <a:t>Rezultat: </a:t>
                      </a:r>
                      <a:r>
                        <a:rPr lang="sl-SI" sz="1600" dirty="0" smtClean="0">
                          <a:solidFill>
                            <a:schemeClr val="tx1"/>
                          </a:solidFill>
                          <a:effectLst/>
                        </a:rPr>
                        <a:t>4.m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02" marR="61202" marT="0" marB="0"/>
                </a:tc>
                <a:extLst>
                  <a:ext uri="{0D108BD9-81ED-4DB2-BD59-A6C34878D82A}">
                    <a16:rowId xmlns:a16="http://schemas.microsoft.com/office/drawing/2014/main" val="4286346015"/>
                  </a:ext>
                </a:extLst>
              </a:tr>
              <a:tr h="9538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chemeClr val="tx1"/>
                          </a:solidFill>
                          <a:effectLst/>
                        </a:rPr>
                        <a:t>POSAMIČNO PODROČNO PRVENSTVO V BADMINTONU ZA OŠ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chemeClr val="tx1"/>
                          </a:solidFill>
                          <a:effectLst/>
                        </a:rPr>
                        <a:t>Razred: 9.r. (2 učenca)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chemeClr val="tx1"/>
                          </a:solidFill>
                          <a:effectLst/>
                        </a:rPr>
                        <a:t>Rezultat: 4.m, </a:t>
                      </a:r>
                      <a:r>
                        <a:rPr lang="sl-SI" sz="1600" dirty="0" smtClean="0">
                          <a:solidFill>
                            <a:schemeClr val="tx1"/>
                          </a:solidFill>
                          <a:effectLst/>
                        </a:rPr>
                        <a:t>4.m</a:t>
                      </a:r>
                      <a:endParaRPr lang="sl-SI" sz="1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1202" marR="61202" marT="0" marB="0"/>
                </a:tc>
                <a:extLst>
                  <a:ext uri="{0D108BD9-81ED-4DB2-BD59-A6C34878D82A}">
                    <a16:rowId xmlns:a16="http://schemas.microsoft.com/office/drawing/2014/main" val="29873165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493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979712" y="692696"/>
            <a:ext cx="6347713" cy="1251870"/>
          </a:xfrm>
        </p:spPr>
        <p:txBody>
          <a:bodyPr/>
          <a:lstStyle/>
          <a:p>
            <a:r>
              <a:rPr lang="sl-SI" u="sng" dirty="0" smtClean="0">
                <a:solidFill>
                  <a:srgbClr val="F0A2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ŠPORTNA </a:t>
            </a:r>
            <a:r>
              <a:rPr lang="sl-SI" u="sng" dirty="0">
                <a:solidFill>
                  <a:srgbClr val="F0A2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TEKMOVANJA</a:t>
            </a:r>
            <a:endParaRPr lang="sl-SI" dirty="0"/>
          </a:p>
        </p:txBody>
      </p:sp>
      <p:graphicFrame>
        <p:nvGraphicFramePr>
          <p:cNvPr id="4" name="Označba mest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4780710"/>
              </p:ext>
            </p:extLst>
          </p:nvPr>
        </p:nvGraphicFramePr>
        <p:xfrm>
          <a:off x="1259632" y="1944565"/>
          <a:ext cx="6624736" cy="45087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24736">
                  <a:extLst>
                    <a:ext uri="{9D8B030D-6E8A-4147-A177-3AD203B41FA5}">
                      <a16:colId xmlns:a16="http://schemas.microsoft.com/office/drawing/2014/main" val="2408276484"/>
                    </a:ext>
                  </a:extLst>
                </a:gridCol>
              </a:tblGrid>
              <a:tr h="8963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solidFill>
                            <a:schemeClr val="tx1"/>
                          </a:solidFill>
                          <a:effectLst/>
                        </a:rPr>
                        <a:t>OBČINSKO PRVENSTVO V VELIKI ODBOJKI- DEČKI    FINALE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solidFill>
                            <a:schemeClr val="tx1"/>
                          </a:solidFill>
                          <a:effectLst/>
                        </a:rPr>
                        <a:t>Rezultat: 3. mesto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1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4688" marR="64688" marT="0" marB="0"/>
                </a:tc>
                <a:extLst>
                  <a:ext uri="{0D108BD9-81ED-4DB2-BD59-A6C34878D82A}">
                    <a16:rowId xmlns:a16="http://schemas.microsoft.com/office/drawing/2014/main" val="4102235447"/>
                  </a:ext>
                </a:extLst>
              </a:tr>
              <a:tr h="7421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chemeClr val="tx1"/>
                          </a:solidFill>
                          <a:effectLst/>
                        </a:rPr>
                        <a:t>OBČINSKO PRVENSTVO V KOŠARKI za ml. učenke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chemeClr val="tx1"/>
                          </a:solidFill>
                          <a:effectLst/>
                        </a:rPr>
                        <a:t>Rezultat : 2. </a:t>
                      </a:r>
                      <a:r>
                        <a:rPr lang="sl-SI" sz="1600" dirty="0" smtClean="0">
                          <a:solidFill>
                            <a:schemeClr val="tx1"/>
                          </a:solidFill>
                          <a:effectLst/>
                        </a:rPr>
                        <a:t>mesto</a:t>
                      </a:r>
                      <a:endParaRPr lang="sl-SI" sz="1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4688" marR="64688" marT="0" marB="0"/>
                </a:tc>
                <a:extLst>
                  <a:ext uri="{0D108BD9-81ED-4DB2-BD59-A6C34878D82A}">
                    <a16:rowId xmlns:a16="http://schemas.microsoft.com/office/drawing/2014/main" val="3137103333"/>
                  </a:ext>
                </a:extLst>
              </a:tr>
              <a:tr h="7421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chemeClr val="tx1"/>
                          </a:solidFill>
                          <a:effectLst/>
                        </a:rPr>
                        <a:t>OBČINSKO PRVENSTVO V KOŠARKI za ml. učence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chemeClr val="tx1"/>
                          </a:solidFill>
                          <a:effectLst/>
                        </a:rPr>
                        <a:t>Rezultat: 3.m</a:t>
                      </a:r>
                      <a:endParaRPr lang="sl-SI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88" marR="64688" marT="0" marB="0"/>
                </a:tc>
                <a:extLst>
                  <a:ext uri="{0D108BD9-81ED-4DB2-BD59-A6C34878D82A}">
                    <a16:rowId xmlns:a16="http://schemas.microsoft.com/office/drawing/2014/main" val="354935184"/>
                  </a:ext>
                </a:extLst>
              </a:tr>
              <a:tr h="5975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chemeClr val="tx1"/>
                          </a:solidFill>
                          <a:effectLst/>
                        </a:rPr>
                        <a:t>OBČINSKO PRVENSTVO V ŠAHU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chemeClr val="tx1"/>
                          </a:solidFill>
                          <a:effectLst/>
                        </a:rPr>
                        <a:t>Rezultat:  1.m    učenke U12</a:t>
                      </a:r>
                      <a:endParaRPr lang="sl-SI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88" marR="64688" marT="0" marB="0"/>
                </a:tc>
                <a:extLst>
                  <a:ext uri="{0D108BD9-81ED-4DB2-BD59-A6C34878D82A}">
                    <a16:rowId xmlns:a16="http://schemas.microsoft.com/office/drawing/2014/main" val="2057830804"/>
                  </a:ext>
                </a:extLst>
              </a:tr>
              <a:tr h="8963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chemeClr val="tx1"/>
                          </a:solidFill>
                          <a:effectLst/>
                        </a:rPr>
                        <a:t>PODROČNO PRVENSTVO OŠ V STRELJANJU Z SERIJSKO ZRAČNO PUŠKO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chemeClr val="tx1"/>
                          </a:solidFill>
                          <a:effectLst/>
                        </a:rPr>
                        <a:t>Rezultat: 3.m učenke, 3.m učenci</a:t>
                      </a:r>
                      <a:endParaRPr lang="sl-SI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88" marR="64688" marT="0" marB="0"/>
                </a:tc>
                <a:extLst>
                  <a:ext uri="{0D108BD9-81ED-4DB2-BD59-A6C34878D82A}">
                    <a16:rowId xmlns:a16="http://schemas.microsoft.com/office/drawing/2014/main" val="3823810415"/>
                  </a:ext>
                </a:extLst>
              </a:tr>
              <a:tr h="6341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chemeClr val="tx1"/>
                          </a:solidFill>
                          <a:effectLst/>
                        </a:rPr>
                        <a:t>OBČINSKO IN PODROČNO PRVENSTVO V NAMIZNEM TENISU ZA OŠ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chemeClr val="tx1"/>
                          </a:solidFill>
                          <a:effectLst/>
                        </a:rPr>
                        <a:t>Rezultat: 1.m Eva Dominik , 1.m </a:t>
                      </a:r>
                      <a:r>
                        <a:rPr lang="sl-SI" sz="1600" dirty="0" smtClean="0">
                          <a:solidFill>
                            <a:schemeClr val="tx1"/>
                          </a:solidFill>
                          <a:effectLst/>
                        </a:rPr>
                        <a:t>ekipno</a:t>
                      </a:r>
                      <a:endParaRPr lang="sl-SI" sz="1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4688" marR="64688" marT="0" marB="0"/>
                </a:tc>
                <a:extLst>
                  <a:ext uri="{0D108BD9-81ED-4DB2-BD59-A6C34878D82A}">
                    <a16:rowId xmlns:a16="http://schemas.microsoft.com/office/drawing/2014/main" val="16045924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904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1"/>
          <p:cNvSpPr>
            <a:spLocks noGrp="1"/>
          </p:cNvSpPr>
          <p:nvPr>
            <p:ph type="title"/>
          </p:nvPr>
        </p:nvSpPr>
        <p:spPr>
          <a:xfrm>
            <a:off x="575556" y="836712"/>
            <a:ext cx="799288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sl-SI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OSTALA POMEMBNA TEKMOVANJA IN </a:t>
            </a:r>
            <a:br>
              <a:rPr lang="sl-SI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l-SI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SODELOVANJA </a:t>
            </a:r>
            <a:endParaRPr lang="sl-SI" sz="2000" dirty="0"/>
          </a:p>
        </p:txBody>
      </p:sp>
      <p:sp>
        <p:nvSpPr>
          <p:cNvPr id="5" name="Pravokotnik 4"/>
          <p:cNvSpPr/>
          <p:nvPr/>
        </p:nvSpPr>
        <p:spPr>
          <a:xfrm>
            <a:off x="1547664" y="2636912"/>
            <a:ext cx="712879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Blip>
                <a:blip r:embed="rId2"/>
              </a:buBlip>
            </a:pPr>
            <a:r>
              <a:rPr lang="sl-SI" b="1" dirty="0">
                <a:ea typeface="Tahoma" panose="020B0604030504040204" pitchFamily="34" charset="0"/>
                <a:cs typeface="Tahoma" panose="020B0604030504040204" pitchFamily="34" charset="0"/>
              </a:rPr>
              <a:t>OTROŠKA VARNOSTNA </a:t>
            </a:r>
            <a:r>
              <a:rPr lang="sl-SI" b="1" dirty="0" smtClean="0">
                <a:ea typeface="Tahoma" panose="020B0604030504040204" pitchFamily="34" charset="0"/>
                <a:cs typeface="Tahoma" panose="020B0604030504040204" pitchFamily="34" charset="0"/>
              </a:rPr>
              <a:t>OLIMPIJADA - odpadlo</a:t>
            </a:r>
            <a:endParaRPr lang="sl-SI" b="1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lvl="0" indent="-285750">
              <a:lnSpc>
                <a:spcPct val="150000"/>
              </a:lnSpc>
              <a:buBlip>
                <a:blip r:embed="rId2"/>
              </a:buBlip>
            </a:pPr>
            <a:r>
              <a:rPr lang="sl-SI" b="1" dirty="0" smtClean="0">
                <a:ea typeface="Tahoma" panose="020B0604030504040204" pitchFamily="34" charset="0"/>
                <a:cs typeface="Tahoma" panose="020B0604030504040204" pitchFamily="34" charset="0"/>
              </a:rPr>
              <a:t>CICI VESELA ŠOLA - odpadlo</a:t>
            </a:r>
          </a:p>
          <a:p>
            <a:pPr marL="285750" lvl="0" indent="-285750">
              <a:lnSpc>
                <a:spcPct val="150000"/>
              </a:lnSpc>
              <a:buBlip>
                <a:blip r:embed="rId2"/>
              </a:buBlip>
            </a:pPr>
            <a:r>
              <a:rPr lang="sl-SI" b="1" dirty="0" smtClean="0">
                <a:ea typeface="Tahoma" panose="020B0604030504040204" pitchFamily="34" charset="0"/>
                <a:cs typeface="Tahoma" panose="020B0604030504040204" pitchFamily="34" charset="0"/>
              </a:rPr>
              <a:t>VARUJ SVOJO KAPLJICO VODE </a:t>
            </a:r>
          </a:p>
          <a:p>
            <a:pPr marL="285750" lvl="0" indent="-285750">
              <a:lnSpc>
                <a:spcPct val="150000"/>
              </a:lnSpc>
              <a:buBlip>
                <a:blip r:embed="rId2"/>
              </a:buBlip>
            </a:pPr>
            <a:r>
              <a:rPr lang="sl-SI" b="1" dirty="0" smtClean="0">
                <a:ea typeface="Tahoma" panose="020B0604030504040204" pitchFamily="34" charset="0"/>
                <a:cs typeface="Tahoma" panose="020B0604030504040204" pitchFamily="34" charset="0"/>
              </a:rPr>
              <a:t>TEHNIKA TI DA KRILA - odpadlo</a:t>
            </a:r>
          </a:p>
          <a:p>
            <a:pPr marL="285750" lvl="0" indent="-285750">
              <a:lnSpc>
                <a:spcPct val="150000"/>
              </a:lnSpc>
              <a:buBlip>
                <a:blip r:embed="rId2"/>
              </a:buBlip>
            </a:pPr>
            <a:r>
              <a:rPr lang="sl-SI" b="1" dirty="0" smtClean="0">
                <a:ea typeface="Tahoma" panose="020B0604030504040204" pitchFamily="34" charset="0"/>
                <a:cs typeface="Tahoma" panose="020B0604030504040204" pitchFamily="34" charset="0"/>
              </a:rPr>
              <a:t>FRANCOSKA,  ANGLEŠKA IN NEMŠKA BRALNA ZNAČKA</a:t>
            </a:r>
          </a:p>
          <a:p>
            <a:pPr marL="285750" lvl="0" indent="-285750">
              <a:lnSpc>
                <a:spcPct val="150000"/>
              </a:lnSpc>
              <a:buBlip>
                <a:blip r:embed="rId2"/>
              </a:buBlip>
            </a:pPr>
            <a:r>
              <a:rPr lang="sl-SI" b="1" dirty="0" smtClean="0">
                <a:ea typeface="Tahoma" panose="020B0604030504040204" pitchFamily="34" charset="0"/>
                <a:cs typeface="Tahoma" panose="020B0604030504040204" pitchFamily="34" charset="0"/>
              </a:rPr>
              <a:t>BRALNA ZNAČKA, STRIPOVSKA BRALNA ZNAČKA</a:t>
            </a:r>
          </a:p>
          <a:p>
            <a:pPr marL="285750" lvl="0" indent="-285750">
              <a:lnSpc>
                <a:spcPct val="150000"/>
              </a:lnSpc>
              <a:buBlip>
                <a:blip r:embed="rId2"/>
              </a:buBlip>
            </a:pPr>
            <a:r>
              <a:rPr lang="sl-SI" b="1" dirty="0" smtClean="0">
                <a:ea typeface="Tahoma" panose="020B0604030504040204" pitchFamily="34" charset="0"/>
                <a:cs typeface="Tahoma" panose="020B0604030504040204" pitchFamily="34" charset="0"/>
              </a:rPr>
              <a:t>PROMET: AKCIJA BISTRO GLAVO VARUJE ČELADA“, SODELOVANJE UČENCEV NA OKROGLI MIZI</a:t>
            </a:r>
          </a:p>
          <a:p>
            <a:pPr>
              <a:lnSpc>
                <a:spcPct val="150000"/>
              </a:lnSpc>
            </a:pPr>
            <a:endParaRPr lang="sl-SI" dirty="0"/>
          </a:p>
          <a:p>
            <a:pPr lvl="0">
              <a:lnSpc>
                <a:spcPct val="150000"/>
              </a:lnSpc>
            </a:pPr>
            <a:endParaRPr lang="sl-SI" b="1" dirty="0" smtClean="0"/>
          </a:p>
          <a:p>
            <a:pPr lvl="0"/>
            <a:endParaRPr lang="sl-SI" b="1" dirty="0"/>
          </a:p>
        </p:txBody>
      </p:sp>
    </p:spTree>
    <p:extLst>
      <p:ext uri="{BB962C8B-B14F-4D97-AF65-F5344CB8AC3E}">
        <p14:creationId xmlns:p14="http://schemas.microsoft.com/office/powerpoint/2010/main" val="241703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1"/>
          <p:cNvSpPr>
            <a:spLocks noGrp="1"/>
          </p:cNvSpPr>
          <p:nvPr>
            <p:ph type="title"/>
          </p:nvPr>
        </p:nvSpPr>
        <p:spPr>
          <a:xfrm>
            <a:off x="1043608" y="239479"/>
            <a:ext cx="7992888" cy="1143000"/>
          </a:xfrm>
        </p:spPr>
        <p:txBody>
          <a:bodyPr>
            <a:normAutofit/>
          </a:bodyPr>
          <a:lstStyle/>
          <a:p>
            <a:pPr algn="ctr"/>
            <a:r>
              <a:rPr lang="sl-SI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NATEČAJI</a:t>
            </a:r>
            <a:endParaRPr lang="sl-SI" sz="2000" dirty="0"/>
          </a:p>
        </p:txBody>
      </p:sp>
      <p:sp>
        <p:nvSpPr>
          <p:cNvPr id="5" name="Pravokotnik 4"/>
          <p:cNvSpPr/>
          <p:nvPr/>
        </p:nvSpPr>
        <p:spPr>
          <a:xfrm>
            <a:off x="898374" y="980728"/>
            <a:ext cx="7508711" cy="6560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sl-SI" b="1" dirty="0" smtClean="0"/>
          </a:p>
          <a:p>
            <a:pPr lvl="0"/>
            <a:r>
              <a:rPr lang="sl-SI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NATEČAJI (literarni/likovni):</a:t>
            </a:r>
            <a:endParaRPr lang="sl-SI" b="1" dirty="0" smtClean="0">
              <a:solidFill>
                <a:srgbClr val="231F20"/>
              </a:solidFill>
              <a:latin typeface="Tahoma" panose="020B0604030504040204" pitchFamily="34" charset="0"/>
              <a:ea typeface="TTE10E4808t00"/>
            </a:endParaRPr>
          </a:p>
          <a:p>
            <a:pPr marL="285750" indent="-285750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l-SI" sz="20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Likovni natečaj NARAVA IZ SANJ “Po čebelah se zgleduj</a:t>
            </a:r>
            <a:endParaRPr lang="sl-SI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l-SI" sz="2000" dirty="0">
                <a:ea typeface="Calibri" panose="020F0502020204030204" pitchFamily="34" charset="0"/>
                <a:cs typeface="Times New Roman" panose="02020603050405020304" pitchFamily="18" charset="0"/>
              </a:rPr>
              <a:t>48th </a:t>
            </a:r>
            <a:r>
              <a:rPr lang="sl-SI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International</a:t>
            </a:r>
            <a:r>
              <a:rPr lang="sl-SI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Children’s</a:t>
            </a:r>
            <a:r>
              <a:rPr lang="sl-SI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Exhibition</a:t>
            </a:r>
            <a:r>
              <a:rPr lang="sl-SI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sl-SI" sz="2000" dirty="0">
                <a:ea typeface="Calibri" panose="020F0502020204030204" pitchFamily="34" charset="0"/>
                <a:cs typeface="Times New Roman" panose="02020603050405020304" pitchFamily="18" charset="0"/>
              </a:rPr>
              <a:t> Fine </a:t>
            </a:r>
            <a:r>
              <a:rPr lang="sl-SI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Art</a:t>
            </a:r>
            <a:r>
              <a:rPr lang="sl-SI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Lidice</a:t>
            </a:r>
            <a:r>
              <a:rPr lang="sl-SI" sz="2000" dirty="0">
                <a:ea typeface="Calibri" panose="020F0502020204030204" pitchFamily="34" charset="0"/>
                <a:cs typeface="Times New Roman" panose="02020603050405020304" pitchFamily="18" charset="0"/>
              </a:rPr>
              <a:t> 2020</a:t>
            </a:r>
            <a:endParaRPr lang="sl-SI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l-SI" sz="2000" dirty="0">
                <a:ea typeface="Calibri" panose="020F0502020204030204" pitchFamily="34" charset="0"/>
                <a:cs typeface="Times New Roman" panose="02020603050405020304" pitchFamily="18" charset="0"/>
              </a:rPr>
              <a:t>22nd </a:t>
            </a:r>
            <a:r>
              <a:rPr lang="sl-SI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International</a:t>
            </a:r>
            <a:r>
              <a:rPr lang="sl-SI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Youth</a:t>
            </a:r>
            <a:r>
              <a:rPr lang="sl-SI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Art</a:t>
            </a:r>
            <a:r>
              <a:rPr lang="sl-SI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Exhibition</a:t>
            </a:r>
            <a:r>
              <a:rPr lang="sl-SI" sz="2000" dirty="0">
                <a:ea typeface="Calibri" panose="020F0502020204030204" pitchFamily="34" charset="0"/>
                <a:cs typeface="Times New Roman" panose="02020603050405020304" pitchFamily="18" charset="0"/>
              </a:rPr>
              <a:t> Nova </a:t>
            </a:r>
            <a:r>
              <a:rPr lang="sl-SI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Zagora</a:t>
            </a:r>
            <a:r>
              <a:rPr lang="sl-SI" sz="2000" dirty="0">
                <a:ea typeface="Calibri" panose="020F0502020204030204" pitchFamily="34" charset="0"/>
                <a:cs typeface="Times New Roman" panose="02020603050405020304" pitchFamily="18" charset="0"/>
              </a:rPr>
              <a:t> 2020</a:t>
            </a:r>
            <a:endParaRPr lang="sl-SI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l-SI" sz="2000" dirty="0">
                <a:ea typeface="Calibri" panose="020F0502020204030204" pitchFamily="34" charset="0"/>
                <a:cs typeface="Times New Roman" panose="02020603050405020304" pitchFamily="18" charset="0"/>
              </a:rPr>
              <a:t>Mednarodni likovni natečaj </a:t>
            </a:r>
            <a:endParaRPr lang="sl-SI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l-SI" sz="2000" dirty="0">
                <a:ea typeface="Calibri" panose="020F0502020204030204" pitchFamily="34" charset="0"/>
                <a:cs typeface="Times New Roman" panose="02020603050405020304" pitchFamily="18" charset="0"/>
              </a:rPr>
              <a:t>Igraj se z mano</a:t>
            </a:r>
            <a:endParaRPr lang="sl-SI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l-SI" sz="2000" dirty="0">
                <a:ea typeface="Calibri" panose="020F0502020204030204" pitchFamily="34" charset="0"/>
                <a:cs typeface="Times New Roman" panose="02020603050405020304" pitchFamily="18" charset="0"/>
              </a:rPr>
              <a:t>Vetrnice za mir</a:t>
            </a:r>
            <a:endParaRPr lang="sl-SI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l-SI" sz="2000" dirty="0">
                <a:ea typeface="Calibri" panose="020F0502020204030204" pitchFamily="34" charset="0"/>
                <a:cs typeface="Times New Roman" panose="02020603050405020304" pitchFamily="18" charset="0"/>
              </a:rPr>
              <a:t>Kralj Matjaž</a:t>
            </a:r>
            <a:endParaRPr lang="sl-SI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l-SI" sz="2000" dirty="0">
                <a:ea typeface="Calibri" panose="020F0502020204030204" pitchFamily="34" charset="0"/>
                <a:cs typeface="Times New Roman" panose="02020603050405020304" pitchFamily="18" charset="0"/>
              </a:rPr>
              <a:t>Božičkova pošta</a:t>
            </a:r>
            <a:endParaRPr lang="sl-SI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l-SI" sz="2000" dirty="0">
                <a:ea typeface="Calibri" panose="020F0502020204030204" pitchFamily="34" charset="0"/>
                <a:cs typeface="Times New Roman" panose="02020603050405020304" pitchFamily="18" charset="0"/>
              </a:rPr>
              <a:t>Moja domovina</a:t>
            </a:r>
            <a:r>
              <a:rPr lang="sl-SI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, svoboden </a:t>
            </a:r>
            <a:r>
              <a:rPr lang="sl-SI" sz="2000" dirty="0">
                <a:ea typeface="Calibri" panose="020F0502020204030204" pitchFamily="34" charset="0"/>
                <a:cs typeface="Times New Roman" panose="02020603050405020304" pitchFamily="18" charset="0"/>
              </a:rPr>
              <a:t>kot ptica</a:t>
            </a:r>
            <a:endParaRPr lang="sl-SI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endParaRPr lang="sl-SI" b="1" dirty="0" smtClean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endParaRPr lang="sl-SI" b="1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Pravokotnik 5"/>
          <p:cNvSpPr/>
          <p:nvPr/>
        </p:nvSpPr>
        <p:spPr>
          <a:xfrm>
            <a:off x="1187624" y="4293096"/>
            <a:ext cx="7272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sl-SI" b="1" dirty="0" smtClean="0"/>
          </a:p>
          <a:p>
            <a:pPr lvl="0"/>
            <a:endParaRPr lang="sl-SI" b="1" dirty="0" smtClean="0"/>
          </a:p>
        </p:txBody>
      </p:sp>
    </p:spTree>
    <p:extLst>
      <p:ext uri="{BB962C8B-B14F-4D97-AF65-F5344CB8AC3E}">
        <p14:creationId xmlns:p14="http://schemas.microsoft.com/office/powerpoint/2010/main" val="424007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1"/>
          <p:cNvSpPr>
            <a:spLocks noGrp="1"/>
          </p:cNvSpPr>
          <p:nvPr>
            <p:ph type="title"/>
          </p:nvPr>
        </p:nvSpPr>
        <p:spPr>
          <a:xfrm>
            <a:off x="1043608" y="476673"/>
            <a:ext cx="7056784" cy="905806"/>
          </a:xfrm>
        </p:spPr>
        <p:txBody>
          <a:bodyPr>
            <a:normAutofit/>
          </a:bodyPr>
          <a:lstStyle/>
          <a:p>
            <a:pPr algn="ctr"/>
            <a:r>
              <a:rPr lang="sl-SI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EKSKURZIJE</a:t>
            </a:r>
            <a:endParaRPr lang="sl-SI" sz="2000" dirty="0"/>
          </a:p>
        </p:txBody>
      </p:sp>
      <p:sp>
        <p:nvSpPr>
          <p:cNvPr id="6" name="Pravokotnik 5"/>
          <p:cNvSpPr/>
          <p:nvPr/>
        </p:nvSpPr>
        <p:spPr>
          <a:xfrm>
            <a:off x="1187624" y="4293096"/>
            <a:ext cx="7272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l-SI" sz="1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l-SI" sz="1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" name="Pravokotnik 1"/>
          <p:cNvSpPr/>
          <p:nvPr/>
        </p:nvSpPr>
        <p:spPr>
          <a:xfrm>
            <a:off x="539552" y="1556792"/>
            <a:ext cx="784887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l-SI" b="1" dirty="0" smtClean="0">
                <a:latin typeface="Tahoma" panose="020B0604030504040204" pitchFamily="34" charset="0"/>
                <a:ea typeface="Times New Roman" panose="02020603050405020304" pitchFamily="18" charset="0"/>
              </a:rPr>
              <a:t>Ekskurzija v Celovec - odpadlo</a:t>
            </a:r>
            <a:endParaRPr lang="sl-SI" dirty="0" smtClean="0">
              <a:latin typeface="Tahoma" panose="020B060403050404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l-SI" b="1" dirty="0" smtClean="0">
                <a:latin typeface="Tahoma" panose="020B0604030504040204" pitchFamily="34" charset="0"/>
                <a:ea typeface="Times New Roman" panose="02020603050405020304" pitchFamily="18" charset="0"/>
              </a:rPr>
              <a:t>Tabor za nadarjene in vedoželjne učence od 6. do 9. razreda – odpadlo</a:t>
            </a:r>
            <a:endParaRPr lang="sl-SI" dirty="0">
              <a:latin typeface="Tahoma" panose="020B060403050404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l-SI" b="1" dirty="0" smtClean="0">
                <a:latin typeface="Tahoma" panose="020B0604030504040204" pitchFamily="34" charset="0"/>
                <a:ea typeface="Times New Roman" panose="02020603050405020304" pitchFamily="18" charset="0"/>
              </a:rPr>
              <a:t>Srečanje mediatorjev  - odpadlo</a:t>
            </a:r>
            <a:endParaRPr lang="sl-SI" dirty="0" smtClean="0">
              <a:latin typeface="Tahoma" panose="020B060403050404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l-SI" b="1" dirty="0" smtClean="0">
                <a:latin typeface="Tahoma" panose="020B0604030504040204" pitchFamily="34" charset="0"/>
                <a:ea typeface="Times New Roman" panose="02020603050405020304" pitchFamily="18" charset="0"/>
              </a:rPr>
              <a:t>Ekskurzija </a:t>
            </a:r>
            <a:r>
              <a:rPr lang="sl-SI" b="1" dirty="0">
                <a:latin typeface="Tahoma" panose="020B0604030504040204" pitchFamily="34" charset="0"/>
                <a:ea typeface="Times New Roman" panose="02020603050405020304" pitchFamily="18" charset="0"/>
              </a:rPr>
              <a:t>učencev, ki se učijo </a:t>
            </a:r>
            <a:r>
              <a:rPr lang="sl-SI" b="1" dirty="0" smtClean="0">
                <a:latin typeface="Tahoma" panose="020B0604030504040204" pitchFamily="34" charset="0"/>
                <a:ea typeface="Times New Roman" panose="02020603050405020304" pitchFamily="18" charset="0"/>
              </a:rPr>
              <a:t>francoščino, </a:t>
            </a:r>
            <a:r>
              <a:rPr lang="sl-SI" b="1" dirty="0">
                <a:latin typeface="Tahoma" panose="020B0604030504040204" pitchFamily="34" charset="0"/>
                <a:ea typeface="Times New Roman" panose="02020603050405020304" pitchFamily="18" charset="0"/>
              </a:rPr>
              <a:t>v </a:t>
            </a:r>
            <a:r>
              <a:rPr lang="sl-SI" b="1" dirty="0" smtClean="0">
                <a:latin typeface="Tahoma" panose="020B0604030504040204" pitchFamily="34" charset="0"/>
                <a:ea typeface="Times New Roman" panose="02020603050405020304" pitchFamily="18" charset="0"/>
              </a:rPr>
              <a:t>Pariz - odpadlo</a:t>
            </a:r>
            <a:endParaRPr lang="sl-SI" b="1" dirty="0">
              <a:latin typeface="Tahoma" panose="020B0604030504040204" pitchFamily="34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sl-SI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61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1"/>
          <p:cNvSpPr>
            <a:spLocks noGrp="1"/>
          </p:cNvSpPr>
          <p:nvPr>
            <p:ph type="title"/>
          </p:nvPr>
        </p:nvSpPr>
        <p:spPr>
          <a:xfrm>
            <a:off x="1049524" y="269776"/>
            <a:ext cx="7992888" cy="1143000"/>
          </a:xfrm>
        </p:spPr>
        <p:txBody>
          <a:bodyPr>
            <a:normAutofit/>
          </a:bodyPr>
          <a:lstStyle/>
          <a:p>
            <a:pPr algn="ctr"/>
            <a:r>
              <a:rPr lang="sl-SI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KULTURNA DEJAVNOST</a:t>
            </a:r>
            <a:endParaRPr lang="sl-SI" sz="2000" dirty="0"/>
          </a:p>
        </p:txBody>
      </p:sp>
      <p:sp>
        <p:nvSpPr>
          <p:cNvPr id="6" name="Pravokotnik 5"/>
          <p:cNvSpPr/>
          <p:nvPr/>
        </p:nvSpPr>
        <p:spPr>
          <a:xfrm>
            <a:off x="1331640" y="1556792"/>
            <a:ext cx="676875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Blip>
                <a:blip r:embed="rId2"/>
              </a:buBlip>
            </a:pPr>
            <a:r>
              <a:rPr lang="sl-SI" b="1" dirty="0"/>
              <a:t>FOLKLORA </a:t>
            </a:r>
            <a:r>
              <a:rPr lang="sl-SI" b="1" dirty="0" smtClean="0"/>
              <a:t>– odpadle revije</a:t>
            </a:r>
          </a:p>
          <a:p>
            <a:endParaRPr lang="sl-SI" b="1" dirty="0"/>
          </a:p>
          <a:p>
            <a:pPr marL="285750" lvl="0" indent="-285750">
              <a:buBlip>
                <a:blip r:embed="rId2"/>
              </a:buBlip>
            </a:pPr>
            <a:r>
              <a:rPr lang="sl-SI" b="1" dirty="0" smtClean="0"/>
              <a:t>GLASBENA DEJAVNOST</a:t>
            </a:r>
          </a:p>
          <a:p>
            <a:pPr lvl="0"/>
            <a:r>
              <a:rPr lang="sl-SI" b="1" dirty="0"/>
              <a:t>n</a:t>
            </a:r>
            <a:r>
              <a:rPr lang="sl-SI" b="1" dirty="0" smtClean="0"/>
              <a:t>astop na prižigu lučk, na dobrodelnem dvorišču, koncerti</a:t>
            </a:r>
            <a:endParaRPr lang="sl-SI" b="1" dirty="0"/>
          </a:p>
          <a:p>
            <a:endParaRPr lang="sl-SI" b="1" dirty="0" smtClean="0"/>
          </a:p>
          <a:p>
            <a:pPr marL="285750" indent="-285750">
              <a:buBlip>
                <a:blip r:embed="rId2"/>
              </a:buBlip>
            </a:pPr>
            <a:r>
              <a:rPr lang="sl-SI" b="1" dirty="0" smtClean="0"/>
              <a:t>LIKOVNE RAZSTAVE V RAZSTAVIŠČU „PREŽIH“, razstave izdelkov naših učencev, likovna galerija ustvarjalnih na spletu</a:t>
            </a:r>
          </a:p>
          <a:p>
            <a:endParaRPr lang="sl-SI" b="1" dirty="0" smtClean="0"/>
          </a:p>
          <a:p>
            <a:pPr marL="285750" indent="-285750">
              <a:buBlip>
                <a:blip r:embed="rId2"/>
              </a:buBlip>
            </a:pPr>
            <a:endParaRPr lang="sl-SI" b="1" dirty="0"/>
          </a:p>
          <a:p>
            <a:pPr lvl="0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38674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jeZBesedilom 4"/>
          <p:cNvSpPr txBox="1"/>
          <p:nvPr/>
        </p:nvSpPr>
        <p:spPr>
          <a:xfrm>
            <a:off x="1547664" y="692696"/>
            <a:ext cx="60926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36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VIZIJA </a:t>
            </a:r>
            <a:endParaRPr lang="sl-SI" sz="3600" dirty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PoljeZBesedilom 2"/>
          <p:cNvSpPr txBox="1"/>
          <p:nvPr/>
        </p:nvSpPr>
        <p:spPr>
          <a:xfrm>
            <a:off x="1713651" y="5229200"/>
            <a:ext cx="65307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36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PREŽIHOV KODEKS</a:t>
            </a:r>
          </a:p>
          <a:p>
            <a:pPr algn="ctr"/>
            <a:r>
              <a:rPr lang="sl-SI" sz="36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Pozdravim, povem, prisluhnem</a:t>
            </a:r>
          </a:p>
        </p:txBody>
      </p:sp>
      <p:sp>
        <p:nvSpPr>
          <p:cNvPr id="2" name="Pravokotnik 1"/>
          <p:cNvSpPr/>
          <p:nvPr/>
        </p:nvSpPr>
        <p:spPr>
          <a:xfrm>
            <a:off x="1079612" y="1844824"/>
            <a:ext cx="6984776" cy="270227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pPr marL="114300" lvl="0" algn="ctr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rgbClr val="90C226"/>
              </a:buClr>
              <a:buSzPct val="80000"/>
            </a:pPr>
            <a:r>
              <a:rPr lang="sl-SI" sz="2600" b="1" dirty="0" smtClean="0">
                <a:solidFill>
                  <a:srgbClr val="00000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ŽIVIMO </a:t>
            </a:r>
            <a:r>
              <a:rPr lang="sl-SI" sz="2600" b="1" dirty="0">
                <a:solidFill>
                  <a:srgbClr val="00000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ZDRAV ŽIVLJENJSKI SLOG </a:t>
            </a:r>
          </a:p>
          <a:p>
            <a:pPr marL="114300" lvl="0" algn="ctr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rgbClr val="90C226"/>
              </a:buClr>
              <a:buSzPct val="80000"/>
            </a:pPr>
            <a:r>
              <a:rPr lang="sl-SI" sz="2600" b="1" dirty="0">
                <a:solidFill>
                  <a:srgbClr val="00000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IN RAZVIJAMO KAKOVOSTNA ZNANJA</a:t>
            </a:r>
          </a:p>
          <a:p>
            <a:pPr marL="114300" lvl="0" algn="ctr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rgbClr val="90C226"/>
              </a:buClr>
              <a:buSzPct val="80000"/>
            </a:pPr>
            <a:r>
              <a:rPr lang="sl-SI" sz="2600" b="1" dirty="0">
                <a:solidFill>
                  <a:srgbClr val="00000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ZA RAZMIŠLJUJOČEGA, ODGOVORNEGA </a:t>
            </a:r>
          </a:p>
          <a:p>
            <a:pPr marL="114300" lvl="0" algn="ctr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rgbClr val="90C226"/>
              </a:buClr>
              <a:buSzPct val="80000"/>
            </a:pPr>
            <a:r>
              <a:rPr lang="sl-SI" sz="2600" b="1" dirty="0">
                <a:solidFill>
                  <a:srgbClr val="00000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IN SOČUTNEGA ČLOVEKA.</a:t>
            </a:r>
            <a:endParaRPr lang="sl-SI" sz="2600" dirty="0">
              <a:solidFill>
                <a:srgbClr val="000000"/>
              </a:solidFill>
              <a:latin typeface="Monotype Corsiva" panose="030101010102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8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otnik 4"/>
          <p:cNvSpPr/>
          <p:nvPr/>
        </p:nvSpPr>
        <p:spPr>
          <a:xfrm>
            <a:off x="1573125" y="4312551"/>
            <a:ext cx="62123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l-SI" dirty="0"/>
          </a:p>
          <a:p>
            <a:pPr lvl="0"/>
            <a:endParaRPr lang="sl-SI" dirty="0"/>
          </a:p>
        </p:txBody>
      </p:sp>
      <p:sp>
        <p:nvSpPr>
          <p:cNvPr id="6" name="Naslov 1"/>
          <p:cNvSpPr txBox="1">
            <a:spLocks/>
          </p:cNvSpPr>
          <p:nvPr/>
        </p:nvSpPr>
        <p:spPr>
          <a:xfrm>
            <a:off x="1049524" y="188640"/>
            <a:ext cx="7266892" cy="1143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sl-SI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RAZISKOVALNA DEJAVNOST</a:t>
            </a:r>
            <a:endParaRPr lang="sl-SI" sz="2000" dirty="0"/>
          </a:p>
        </p:txBody>
      </p:sp>
      <p:sp>
        <p:nvSpPr>
          <p:cNvPr id="7" name="Pravokotnik 6"/>
          <p:cNvSpPr/>
          <p:nvPr/>
        </p:nvSpPr>
        <p:spPr>
          <a:xfrm>
            <a:off x="902821" y="1516605"/>
            <a:ext cx="6823280" cy="38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endParaRPr lang="sl-SI" b="1" dirty="0" smtClean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0531099"/>
              </p:ext>
            </p:extLst>
          </p:nvPr>
        </p:nvGraphicFramePr>
        <p:xfrm>
          <a:off x="1157541" y="1331640"/>
          <a:ext cx="7043534" cy="5282946"/>
        </p:xfrm>
        <a:graphic>
          <a:graphicData uri="http://schemas.openxmlformats.org/drawingml/2006/table">
            <a:tbl>
              <a:tblPr firstRow="1" firstCol="1" bandRow="1"/>
              <a:tblGrid>
                <a:gridCol w="2291006">
                  <a:extLst>
                    <a:ext uri="{9D8B030D-6E8A-4147-A177-3AD203B41FA5}">
                      <a16:colId xmlns:a16="http://schemas.microsoft.com/office/drawing/2014/main" val="3078004204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592641002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1411276589"/>
                    </a:ext>
                  </a:extLst>
                </a:gridCol>
              </a:tblGrid>
              <a:tr h="1855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Naslov raziskovalne naloge</a:t>
                      </a:r>
                      <a:endParaRPr lang="sl-SI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Raziskovalno področje</a:t>
                      </a:r>
                      <a:endParaRPr lang="sl-SI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Rezultat</a:t>
                      </a:r>
                      <a:endParaRPr lang="sl-SI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1575957"/>
                  </a:ext>
                </a:extLst>
              </a:tr>
              <a:tr h="1929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Odvisnosti moderne dobe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Pedagodika</a:t>
                      </a:r>
                      <a:r>
                        <a:rPr lang="sl-SI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 psihologija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3.mesto in srebrno priznanje; uvrstitev na državno tekmovanje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6715598"/>
                  </a:ext>
                </a:extLst>
              </a:tr>
              <a:tr h="1929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Maribor med leti 1918 in 1945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zgodovina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3.mesto in srebrno priznanje; uvrstitev na državno tekmovanje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1940531"/>
                  </a:ext>
                </a:extLst>
              </a:tr>
              <a:tr h="1286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Spomin na akcijo Vranov let v svobodo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zgodovina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4.mesto in srebrno priznanje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9938659"/>
                  </a:ext>
                </a:extLst>
              </a:tr>
              <a:tr h="2115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Kemijska soba pobega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kemija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1.mesto in srebrno priznanje; uvrstitev na državno tekmovanje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8296880"/>
                  </a:ext>
                </a:extLst>
              </a:tr>
              <a:tr h="1929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Naravoslovna ustreznost ilustracij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Interdisciplinarno področje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1.mesto in srebrno priznanje; uvrstitev na državno tekmovanje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4129168"/>
                  </a:ext>
                </a:extLst>
              </a:tr>
              <a:tr h="1286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Mladostniki srečni ali nesrečni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Pedagogika in psihologija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6.mesto in bronasto priznanje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6688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28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778825" cy="1320800"/>
          </a:xfrm>
        </p:spPr>
        <p:txBody>
          <a:bodyPr/>
          <a:lstStyle/>
          <a:p>
            <a:pPr algn="ctr"/>
            <a:r>
              <a:rPr lang="sl-SI" u="sng" dirty="0">
                <a:solidFill>
                  <a:srgbClr val="F0A2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PROJEKTI ŠOLE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99592" y="1772816"/>
            <a:ext cx="7488832" cy="4312821"/>
          </a:xfrm>
        </p:spPr>
        <p:txBody>
          <a:bodyPr>
            <a:normAutofit fontScale="92500" lnSpcReduction="10000"/>
          </a:bodyPr>
          <a:lstStyle/>
          <a:p>
            <a:pPr marL="285750" lvl="0" indent="-285750">
              <a:lnSpc>
                <a:spcPct val="150000"/>
              </a:lnSpc>
              <a:spcBef>
                <a:spcPts val="0"/>
              </a:spcBef>
              <a:buClrTx/>
              <a:buSzTx/>
              <a:buFont typeface="Arial" pitchFamily="34" charset="0"/>
              <a:buChar char="•"/>
            </a:pPr>
            <a:r>
              <a:rPr lang="sl-SI" sz="2000" b="1" dirty="0">
                <a:solidFill>
                  <a:prstClr val="black"/>
                </a:solidFill>
              </a:rPr>
              <a:t>Zdrava šola </a:t>
            </a:r>
            <a:r>
              <a:rPr lang="sl-SI" sz="2000" b="1" dirty="0" smtClean="0">
                <a:solidFill>
                  <a:prstClr val="black"/>
                </a:solidFill>
              </a:rPr>
              <a:t>–Življenje v realnem in digitalnem svetu</a:t>
            </a:r>
          </a:p>
          <a:p>
            <a:pPr marL="285750" lvl="0" indent="-285750">
              <a:lnSpc>
                <a:spcPct val="150000"/>
              </a:lnSpc>
              <a:spcBef>
                <a:spcPts val="0"/>
              </a:spcBef>
              <a:buClrTx/>
              <a:buSzTx/>
              <a:buFont typeface="Arial" pitchFamily="34" charset="0"/>
              <a:buChar char="•"/>
            </a:pPr>
            <a:r>
              <a:rPr lang="sl-SI" sz="2000" b="1" dirty="0" smtClean="0">
                <a:solidFill>
                  <a:prstClr val="black"/>
                </a:solidFill>
              </a:rPr>
              <a:t>Spodbudno </a:t>
            </a:r>
            <a:r>
              <a:rPr lang="sl-SI" sz="2000" b="1" dirty="0">
                <a:solidFill>
                  <a:prstClr val="black"/>
                </a:solidFill>
              </a:rPr>
              <a:t>in varno učno okolje: </a:t>
            </a:r>
            <a:r>
              <a:rPr lang="sl-SI" sz="2000" b="1" dirty="0" smtClean="0">
                <a:solidFill>
                  <a:prstClr val="black"/>
                </a:solidFill>
              </a:rPr>
              <a:t>delavnice, učenec zaščitnik, </a:t>
            </a:r>
            <a:r>
              <a:rPr lang="sl-SI" sz="2000" b="1" dirty="0">
                <a:solidFill>
                  <a:prstClr val="black"/>
                </a:solidFill>
              </a:rPr>
              <a:t>tutorstvo</a:t>
            </a:r>
          </a:p>
          <a:p>
            <a:pPr marL="285750" lvl="0" indent="-285750">
              <a:lnSpc>
                <a:spcPct val="150000"/>
              </a:lnSpc>
              <a:spcBef>
                <a:spcPts val="0"/>
              </a:spcBef>
              <a:buClrTx/>
              <a:buSzTx/>
              <a:buFont typeface="Arial" pitchFamily="34" charset="0"/>
              <a:buChar char="•"/>
            </a:pPr>
            <a:r>
              <a:rPr lang="sl-SI" sz="2000" b="1" dirty="0">
                <a:solidFill>
                  <a:prstClr val="black"/>
                </a:solidFill>
              </a:rPr>
              <a:t>POGUM – razvijanje kompetence </a:t>
            </a:r>
            <a:r>
              <a:rPr lang="sl-SI" sz="2000" b="1" dirty="0" smtClean="0">
                <a:solidFill>
                  <a:prstClr val="black"/>
                </a:solidFill>
              </a:rPr>
              <a:t>podjetnosti</a:t>
            </a:r>
          </a:p>
          <a:p>
            <a:pPr marL="285750" lvl="0" indent="-285750">
              <a:lnSpc>
                <a:spcPct val="150000"/>
              </a:lnSpc>
              <a:spcBef>
                <a:spcPts val="0"/>
              </a:spcBef>
              <a:buClrTx/>
              <a:buSzTx/>
              <a:buFont typeface="Arial" pitchFamily="34" charset="0"/>
              <a:buChar char="•"/>
            </a:pPr>
            <a:r>
              <a:rPr lang="sl-SI" sz="2000" b="1" dirty="0" smtClean="0">
                <a:solidFill>
                  <a:prstClr val="black"/>
                </a:solidFill>
              </a:rPr>
              <a:t>Razvojna naloga: Formativno </a:t>
            </a:r>
            <a:r>
              <a:rPr lang="sl-SI" sz="2000" b="1" dirty="0" err="1" smtClean="0">
                <a:solidFill>
                  <a:prstClr val="black"/>
                </a:solidFill>
              </a:rPr>
              <a:t>spremljenje</a:t>
            </a:r>
            <a:r>
              <a:rPr lang="sl-SI" sz="2000" b="1" dirty="0" smtClean="0">
                <a:solidFill>
                  <a:prstClr val="black"/>
                </a:solidFill>
              </a:rPr>
              <a:t> in inkluzivna paradigma</a:t>
            </a:r>
            <a:endParaRPr lang="sl-SI" sz="2000" b="1" dirty="0">
              <a:solidFill>
                <a:prstClr val="black"/>
              </a:solidFill>
            </a:endParaRPr>
          </a:p>
          <a:p>
            <a:pPr marL="285750" lvl="0" indent="-285750">
              <a:lnSpc>
                <a:spcPct val="150000"/>
              </a:lnSpc>
              <a:spcBef>
                <a:spcPts val="0"/>
              </a:spcBef>
              <a:buClrTx/>
              <a:buSzTx/>
              <a:buFont typeface="Arial" pitchFamily="34" charset="0"/>
              <a:buChar char="•"/>
            </a:pPr>
            <a:r>
              <a:rPr lang="sl-SI" sz="2000" b="1" dirty="0">
                <a:solidFill>
                  <a:prstClr val="black"/>
                </a:solidFill>
              </a:rPr>
              <a:t>Uživajmo v zdravju (odmor, minute za zdravje)</a:t>
            </a:r>
          </a:p>
          <a:p>
            <a:pPr marL="285750" lvl="0" indent="-285750">
              <a:lnSpc>
                <a:spcPct val="150000"/>
              </a:lnSpc>
              <a:spcBef>
                <a:spcPts val="0"/>
              </a:spcBef>
              <a:buClrTx/>
              <a:buSzTx/>
              <a:buFont typeface="Arial" pitchFamily="34" charset="0"/>
              <a:buChar char="•"/>
            </a:pPr>
            <a:r>
              <a:rPr lang="sl-SI" sz="2000" b="1" dirty="0">
                <a:solidFill>
                  <a:prstClr val="black"/>
                </a:solidFill>
              </a:rPr>
              <a:t>Srečanje Prežihovih osnovnih šol (Dolina pri Trstu</a:t>
            </a:r>
            <a:r>
              <a:rPr lang="sl-SI" sz="2000" b="1" dirty="0" smtClean="0">
                <a:solidFill>
                  <a:prstClr val="black"/>
                </a:solidFill>
              </a:rPr>
              <a:t>) - odpadlo</a:t>
            </a:r>
            <a:endParaRPr lang="sl-SI" sz="2000" b="1" dirty="0">
              <a:solidFill>
                <a:prstClr val="black"/>
              </a:solidFill>
            </a:endParaRPr>
          </a:p>
          <a:p>
            <a:pPr marL="285750" lvl="0" indent="-285750">
              <a:lnSpc>
                <a:spcPct val="150000"/>
              </a:lnSpc>
              <a:spcBef>
                <a:spcPts val="0"/>
              </a:spcBef>
              <a:buClrTx/>
              <a:buSzTx/>
              <a:buFont typeface="Arial" pitchFamily="34" charset="0"/>
              <a:buChar char="•"/>
            </a:pPr>
            <a:r>
              <a:rPr lang="sl-SI" sz="2000" b="1" dirty="0">
                <a:solidFill>
                  <a:prstClr val="black"/>
                </a:solidFill>
              </a:rPr>
              <a:t>Projekti OPB (Pozdrav poletju, Opazujem, pripovedujem, berem, </a:t>
            </a:r>
            <a:r>
              <a:rPr lang="sl-SI" sz="2000" b="1" dirty="0" err="1">
                <a:solidFill>
                  <a:prstClr val="black"/>
                </a:solidFill>
              </a:rPr>
              <a:t>Pasavček</a:t>
            </a:r>
            <a:endParaRPr lang="sl-SI" sz="2000" b="1" dirty="0"/>
          </a:p>
        </p:txBody>
      </p:sp>
    </p:spTree>
    <p:extLst>
      <p:ext uri="{BB962C8B-B14F-4D97-AF65-F5344CB8AC3E}">
        <p14:creationId xmlns:p14="http://schemas.microsoft.com/office/powerpoint/2010/main" val="101771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992888" cy="835769"/>
          </a:xfrm>
        </p:spPr>
        <p:txBody>
          <a:bodyPr>
            <a:normAutofit/>
          </a:bodyPr>
          <a:lstStyle/>
          <a:p>
            <a:r>
              <a:rPr lang="sl-SI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</a:t>
            </a:r>
            <a:r>
              <a:rPr lang="sl-SI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BRALNA ZNAČKA</a:t>
            </a:r>
            <a:endParaRPr lang="sl-SI" sz="2000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1606257"/>
              </p:ext>
            </p:extLst>
          </p:nvPr>
        </p:nvGraphicFramePr>
        <p:xfrm>
          <a:off x="1338235" y="836712"/>
          <a:ext cx="6876763" cy="6169152"/>
        </p:xfrm>
        <a:graphic>
          <a:graphicData uri="http://schemas.openxmlformats.org/drawingml/2006/table">
            <a:tbl>
              <a:tblPr firstRow="1" firstCol="1" bandRow="1"/>
              <a:tblGrid>
                <a:gridCol w="706504">
                  <a:extLst>
                    <a:ext uri="{9D8B030D-6E8A-4147-A177-3AD203B41FA5}">
                      <a16:colId xmlns:a16="http://schemas.microsoft.com/office/drawing/2014/main" val="3959615633"/>
                    </a:ext>
                  </a:extLst>
                </a:gridCol>
                <a:gridCol w="1143485">
                  <a:extLst>
                    <a:ext uri="{9D8B030D-6E8A-4147-A177-3AD203B41FA5}">
                      <a16:colId xmlns:a16="http://schemas.microsoft.com/office/drawing/2014/main" val="186965896"/>
                    </a:ext>
                  </a:extLst>
                </a:gridCol>
                <a:gridCol w="1140512">
                  <a:extLst>
                    <a:ext uri="{9D8B030D-6E8A-4147-A177-3AD203B41FA5}">
                      <a16:colId xmlns:a16="http://schemas.microsoft.com/office/drawing/2014/main" val="2856514837"/>
                    </a:ext>
                  </a:extLst>
                </a:gridCol>
                <a:gridCol w="962152">
                  <a:extLst>
                    <a:ext uri="{9D8B030D-6E8A-4147-A177-3AD203B41FA5}">
                      <a16:colId xmlns:a16="http://schemas.microsoft.com/office/drawing/2014/main" val="4179808122"/>
                    </a:ext>
                  </a:extLst>
                </a:gridCol>
                <a:gridCol w="2924110">
                  <a:extLst>
                    <a:ext uri="{9D8B030D-6E8A-4147-A177-3AD203B41FA5}">
                      <a16:colId xmlns:a16="http://schemas.microsoft.com/office/drawing/2014/main" val="1136341276"/>
                    </a:ext>
                  </a:extLst>
                </a:gridCol>
              </a:tblGrid>
              <a:tr h="258574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BRALNA ZNAČKA</a:t>
                      </a:r>
                      <a:endParaRPr lang="sl-SI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10" marR="38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1400154"/>
                  </a:ext>
                </a:extLst>
              </a:tr>
              <a:tr h="5171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Razred</a:t>
                      </a:r>
                      <a:endParaRPr lang="sl-SI" sz="16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10" marR="38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Št. učencev</a:t>
                      </a:r>
                      <a:endParaRPr lang="sl-SI" sz="16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10" marR="38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BZ opravilo</a:t>
                      </a:r>
                      <a:endParaRPr lang="sl-SI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10" marR="38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Delež v %</a:t>
                      </a:r>
                      <a:endParaRPr lang="sl-SI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10" marR="38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Trojno število prebranih knjig</a:t>
                      </a:r>
                      <a:endParaRPr lang="sl-SI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10" marR="38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2832277"/>
                  </a:ext>
                </a:extLst>
              </a:tr>
              <a:tr h="258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 a</a:t>
                      </a:r>
                      <a:endParaRPr lang="sl-SI" sz="16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10" marR="38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sl-SI" sz="16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10" marR="38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sl-SI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10" marR="38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sl-SI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10" marR="38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sl-SI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10" marR="38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6476363"/>
                  </a:ext>
                </a:extLst>
              </a:tr>
              <a:tr h="258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 b</a:t>
                      </a:r>
                      <a:endParaRPr lang="sl-SI" sz="16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10" marR="38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sl-SI" sz="16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10" marR="38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sl-SI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10" marR="38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sl-SI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10" marR="38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sl-SI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10" marR="38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2006807"/>
                  </a:ext>
                </a:extLst>
              </a:tr>
              <a:tr h="258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a</a:t>
                      </a:r>
                      <a:endParaRPr lang="sl-SI" sz="16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10" marR="38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sl-SI" sz="16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10" marR="38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sl-SI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10" marR="38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sl-SI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10" marR="38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sl-SI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10" marR="38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9992601"/>
                  </a:ext>
                </a:extLst>
              </a:tr>
              <a:tr h="258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b</a:t>
                      </a:r>
                      <a:endParaRPr lang="sl-SI" sz="16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10" marR="38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sl-SI" sz="16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10" marR="38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sl-SI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10" marR="38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sl-SI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10" marR="38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sl-SI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10" marR="38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34929"/>
                  </a:ext>
                </a:extLst>
              </a:tr>
              <a:tr h="258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 a</a:t>
                      </a:r>
                      <a:endParaRPr lang="sl-SI" sz="16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10" marR="38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sl-SI" sz="16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10" marR="38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sl-SI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10" marR="38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sl-SI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10" marR="38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sl-SI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10" marR="38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1778694"/>
                  </a:ext>
                </a:extLst>
              </a:tr>
              <a:tr h="258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 b</a:t>
                      </a:r>
                      <a:endParaRPr lang="sl-SI" sz="16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10" marR="38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sl-SI" sz="16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10" marR="38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sl-SI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10" marR="38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sl-SI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10" marR="38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sl-SI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10" marR="38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6596447"/>
                  </a:ext>
                </a:extLst>
              </a:tr>
              <a:tr h="258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 a</a:t>
                      </a:r>
                      <a:endParaRPr lang="sl-SI" sz="16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10" marR="38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sl-SI" sz="16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10" marR="38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sl-SI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10" marR="38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87,0</a:t>
                      </a:r>
                      <a:endParaRPr lang="sl-SI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10" marR="38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sl-SI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10" marR="38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5332437"/>
                  </a:ext>
                </a:extLst>
              </a:tr>
              <a:tr h="258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 b</a:t>
                      </a:r>
                      <a:endParaRPr lang="sl-SI" sz="16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10" marR="38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sl-SI" sz="16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10" marR="38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sl-SI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10" marR="38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73,9</a:t>
                      </a:r>
                      <a:endParaRPr lang="sl-SI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10" marR="38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sl-SI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10" marR="38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1206154"/>
                  </a:ext>
                </a:extLst>
              </a:tr>
              <a:tr h="258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 a</a:t>
                      </a:r>
                      <a:endParaRPr lang="sl-SI" sz="16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10" marR="38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sl-SI" sz="16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10" marR="38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sl-SI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10" marR="38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47,8</a:t>
                      </a:r>
                      <a:endParaRPr lang="sl-SI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10" marR="38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sl-SI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10" marR="38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7552733"/>
                  </a:ext>
                </a:extLst>
              </a:tr>
              <a:tr h="258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 b</a:t>
                      </a:r>
                      <a:endParaRPr lang="sl-SI" sz="16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10" marR="38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sl-SI" sz="16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10" marR="38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sl-SI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10" marR="38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29,2</a:t>
                      </a:r>
                      <a:endParaRPr lang="sl-SI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10" marR="38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sl-SI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10" marR="38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8595550"/>
                  </a:ext>
                </a:extLst>
              </a:tr>
              <a:tr h="258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 a</a:t>
                      </a:r>
                      <a:endParaRPr lang="sl-SI" sz="16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10" marR="38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sl-SI" sz="16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10" marR="38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sl-SI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10" marR="38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32,1</a:t>
                      </a:r>
                      <a:endParaRPr lang="sl-SI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10" marR="38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sl-SI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10" marR="38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4762606"/>
                  </a:ext>
                </a:extLst>
              </a:tr>
              <a:tr h="258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 b</a:t>
                      </a:r>
                      <a:endParaRPr lang="sl-SI" sz="16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10" marR="38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sl-SI" sz="16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10" marR="38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sl-SI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10" marR="38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19,2</a:t>
                      </a:r>
                      <a:endParaRPr lang="sl-SI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10" marR="38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sl-SI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10" marR="38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5355086"/>
                  </a:ext>
                </a:extLst>
              </a:tr>
              <a:tr h="258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 a</a:t>
                      </a:r>
                      <a:endParaRPr lang="sl-SI" sz="16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10" marR="38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sl-SI" sz="16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10" marR="38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sl-SI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10" marR="38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24,1</a:t>
                      </a:r>
                      <a:endParaRPr lang="sl-SI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10" marR="38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sl-SI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10" marR="38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0344528"/>
                  </a:ext>
                </a:extLst>
              </a:tr>
              <a:tr h="258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 b</a:t>
                      </a:r>
                      <a:endParaRPr lang="sl-SI" sz="16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10" marR="38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sl-SI" sz="16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10" marR="38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sl-SI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10" marR="38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29,6</a:t>
                      </a:r>
                      <a:endParaRPr lang="sl-SI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10" marR="38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sl-SI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10" marR="38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9543271"/>
                  </a:ext>
                </a:extLst>
              </a:tr>
              <a:tr h="258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 a</a:t>
                      </a:r>
                      <a:endParaRPr lang="sl-SI" sz="16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10" marR="38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sl-SI" sz="16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10" marR="38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sl-SI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10" marR="38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20,7</a:t>
                      </a:r>
                      <a:endParaRPr lang="sl-SI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10" marR="38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sl-SI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10" marR="38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3250791"/>
                  </a:ext>
                </a:extLst>
              </a:tr>
              <a:tr h="258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 b</a:t>
                      </a:r>
                      <a:endParaRPr lang="sl-SI" sz="16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10" marR="38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sl-SI" sz="16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10" marR="38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sl-SI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10" marR="38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14,3</a:t>
                      </a:r>
                      <a:endParaRPr lang="sl-SI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10" marR="38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sl-SI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10" marR="38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1836285"/>
                  </a:ext>
                </a:extLst>
              </a:tr>
              <a:tr h="258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 a</a:t>
                      </a:r>
                      <a:endParaRPr lang="sl-SI" sz="16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10" marR="38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sl-SI" sz="16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10" marR="38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sl-SI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10" marR="38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10,7</a:t>
                      </a:r>
                      <a:endParaRPr lang="sl-SI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10" marR="38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sl-SI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10" marR="38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7524848"/>
                  </a:ext>
                </a:extLst>
              </a:tr>
              <a:tr h="258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 b</a:t>
                      </a:r>
                      <a:endParaRPr lang="sl-SI" sz="16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10" marR="38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sl-SI" sz="16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10" marR="38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sl-SI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10" marR="38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14,8</a:t>
                      </a:r>
                      <a:endParaRPr lang="sl-SI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10" marR="38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sl-SI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10" marR="38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6881692"/>
                  </a:ext>
                </a:extLst>
              </a:tr>
              <a:tr h="258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Skupaj</a:t>
                      </a:r>
                      <a:endParaRPr lang="sl-SI" sz="16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10" marR="38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468</a:t>
                      </a:r>
                      <a:endParaRPr lang="sl-SI" sz="16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10" marR="38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254</a:t>
                      </a:r>
                      <a:endParaRPr lang="sl-SI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10" marR="38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54,3</a:t>
                      </a:r>
                      <a:endParaRPr lang="sl-SI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10" marR="38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103</a:t>
                      </a:r>
                      <a:endParaRPr lang="sl-SI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10" marR="38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5750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085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1"/>
          <p:cNvSpPr>
            <a:spLocks noGrp="1"/>
          </p:cNvSpPr>
          <p:nvPr>
            <p:ph type="title"/>
          </p:nvPr>
        </p:nvSpPr>
        <p:spPr>
          <a:xfrm>
            <a:off x="1126811" y="832979"/>
            <a:ext cx="7992888" cy="1143000"/>
          </a:xfrm>
        </p:spPr>
        <p:txBody>
          <a:bodyPr>
            <a:normAutofit/>
          </a:bodyPr>
          <a:lstStyle/>
          <a:p>
            <a:r>
              <a:rPr lang="sl-SI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sl-SI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SODELOVANJE S STARŠI</a:t>
            </a:r>
            <a:endParaRPr lang="sl-SI" sz="2000" dirty="0"/>
          </a:p>
        </p:txBody>
      </p:sp>
      <p:sp>
        <p:nvSpPr>
          <p:cNvPr id="6" name="Pravokotnik 5"/>
          <p:cNvSpPr/>
          <p:nvPr/>
        </p:nvSpPr>
        <p:spPr>
          <a:xfrm>
            <a:off x="899592" y="1844824"/>
            <a:ext cx="7272808" cy="33393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Blip>
                <a:blip r:embed="rId2"/>
              </a:buBlip>
            </a:pPr>
            <a:r>
              <a:rPr lang="sl-SI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</a:t>
            </a:r>
            <a:r>
              <a:rPr lang="sl-SI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sl-SI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obliki individualnih govorilnih ur, roditeljskih sestankov, </a:t>
            </a:r>
            <a:r>
              <a:rPr lang="sl-SI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sestankov </a:t>
            </a:r>
            <a:r>
              <a:rPr lang="sl-SI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sveta staršev, raznih </a:t>
            </a:r>
            <a:r>
              <a:rPr lang="sl-SI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predavanj (Miha </a:t>
            </a:r>
            <a:r>
              <a:rPr lang="sl-SI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Kramli</a:t>
            </a:r>
            <a:r>
              <a:rPr lang="sl-SI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), video konferenc.</a:t>
            </a:r>
          </a:p>
          <a:p>
            <a:pPr marL="285750" indent="-285750">
              <a:lnSpc>
                <a:spcPct val="150000"/>
              </a:lnSpc>
              <a:buBlip>
                <a:blip r:embed="rId2"/>
              </a:buBlip>
            </a:pPr>
            <a:r>
              <a:rPr lang="sl-SI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»Govorilne </a:t>
            </a:r>
            <a:r>
              <a:rPr lang="sl-SI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ure nekoliko drugače«, </a:t>
            </a:r>
            <a:r>
              <a:rPr lang="sl-SI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bazar, koncert.</a:t>
            </a:r>
            <a:endParaRPr lang="sl-SI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lnSpc>
                <a:spcPct val="150000"/>
              </a:lnSpc>
              <a:buBlip>
                <a:blip r:embed="rId2"/>
              </a:buBlip>
            </a:pPr>
            <a:r>
              <a:rPr lang="sl-SI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 druženja in gibanja.</a:t>
            </a:r>
          </a:p>
          <a:p>
            <a:pPr marL="285750" indent="-285750">
              <a:lnSpc>
                <a:spcPct val="150000"/>
              </a:lnSpc>
              <a:buBlip>
                <a:blip r:embed="rId2"/>
              </a:buBlip>
            </a:pPr>
            <a:r>
              <a:rPr lang="sl-SI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Zaključne predstavitve in druženja ob koncu pouka – odpadlo zaradi ukrepov COVID 19.</a:t>
            </a:r>
            <a:endParaRPr lang="sl-SI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Blip>
                <a:blip r:embed="rId2"/>
              </a:buBlip>
            </a:pPr>
            <a:endParaRPr lang="sl-SI" sz="22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35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3"/>
          <p:cNvSpPr/>
          <p:nvPr/>
        </p:nvSpPr>
        <p:spPr>
          <a:xfrm>
            <a:off x="899592" y="620688"/>
            <a:ext cx="7200800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2000" dirty="0">
                <a:solidFill>
                  <a:srgbClr val="4F271C">
                    <a:satMod val="130000"/>
                  </a:srgbClr>
                </a:solidFill>
                <a:ea typeface="+mj-ea"/>
                <a:cs typeface="+mj-cs"/>
              </a:rPr>
              <a:t/>
            </a:r>
            <a:br>
              <a:rPr lang="sl-SI" sz="2000" dirty="0">
                <a:solidFill>
                  <a:srgbClr val="4F271C">
                    <a:satMod val="130000"/>
                  </a:srgbClr>
                </a:solidFill>
                <a:ea typeface="+mj-ea"/>
                <a:cs typeface="+mj-cs"/>
              </a:rPr>
            </a:br>
            <a:r>
              <a:rPr lang="sl-SI" sz="3000" b="1" i="1" dirty="0" smtClean="0">
                <a:solidFill>
                  <a:srgbClr val="4F271C">
                    <a:satMod val="130000"/>
                  </a:srgbClr>
                </a:solidFill>
                <a:latin typeface="Monotype Corsiva" panose="03010101010201010101" pitchFamily="66" charset="0"/>
                <a:ea typeface="+mj-ea"/>
                <a:cs typeface="+mj-cs"/>
              </a:rPr>
              <a:t>V </a:t>
            </a:r>
            <a:r>
              <a:rPr lang="sl-SI" sz="3000" b="1" i="1" dirty="0">
                <a:solidFill>
                  <a:srgbClr val="4F271C">
                    <a:satMod val="130000"/>
                  </a:srgbClr>
                </a:solidFill>
                <a:latin typeface="Monotype Corsiva" panose="03010101010201010101" pitchFamily="66" charset="0"/>
                <a:ea typeface="+mj-ea"/>
                <a:cs typeface="+mj-cs"/>
              </a:rPr>
              <a:t>šolskem letu </a:t>
            </a:r>
            <a:r>
              <a:rPr lang="sl-SI" sz="3000" b="1" i="1" dirty="0" smtClean="0">
                <a:solidFill>
                  <a:srgbClr val="4F271C">
                    <a:satMod val="130000"/>
                  </a:srgbClr>
                </a:solidFill>
                <a:latin typeface="Monotype Corsiva" panose="03010101010201010101" pitchFamily="66" charset="0"/>
                <a:ea typeface="+mj-ea"/>
                <a:cs typeface="+mj-cs"/>
              </a:rPr>
              <a:t>2019/2020 je bilo večina zastavljenih ciljev realiziranih. Realiziran je bil pouk, nekaj nadstandardnih dejavnosti in dejavnosti iz razširjenega programa pa je odpadlo zaradi UKREPOV.</a:t>
            </a:r>
            <a:r>
              <a:rPr lang="sl-SI" sz="3000" b="1" i="1" dirty="0">
                <a:solidFill>
                  <a:srgbClr val="4F271C">
                    <a:satMod val="130000"/>
                  </a:srgbClr>
                </a:solidFill>
                <a:latin typeface="Monotype Corsiva" panose="03010101010201010101" pitchFamily="66" charset="0"/>
                <a:ea typeface="+mj-ea"/>
                <a:cs typeface="+mj-cs"/>
              </a:rPr>
              <a:t/>
            </a:r>
            <a:br>
              <a:rPr lang="sl-SI" sz="3000" b="1" i="1" dirty="0">
                <a:solidFill>
                  <a:srgbClr val="4F271C">
                    <a:satMod val="130000"/>
                  </a:srgbClr>
                </a:solidFill>
                <a:latin typeface="Monotype Corsiva" panose="03010101010201010101" pitchFamily="66" charset="0"/>
                <a:ea typeface="+mj-ea"/>
                <a:cs typeface="+mj-cs"/>
              </a:rPr>
            </a:br>
            <a:r>
              <a:rPr lang="sl-SI" sz="3000" b="1" i="1" dirty="0">
                <a:solidFill>
                  <a:srgbClr val="4F271C">
                    <a:satMod val="130000"/>
                  </a:srgbClr>
                </a:solidFill>
                <a:latin typeface="Monotype Corsiva" panose="03010101010201010101" pitchFamily="66" charset="0"/>
                <a:ea typeface="+mj-ea"/>
                <a:cs typeface="+mj-cs"/>
              </a:rPr>
              <a:t>Ob pregledu realizacije </a:t>
            </a:r>
            <a:r>
              <a:rPr lang="sl-SI" sz="3000" b="1" i="1" dirty="0" smtClean="0">
                <a:solidFill>
                  <a:srgbClr val="4F271C">
                    <a:satMod val="130000"/>
                  </a:srgbClr>
                </a:solidFill>
                <a:latin typeface="Monotype Corsiva" panose="03010101010201010101" pitchFamily="66" charset="0"/>
                <a:ea typeface="+mj-ea"/>
                <a:cs typeface="+mj-cs"/>
              </a:rPr>
              <a:t>Letnega </a:t>
            </a:r>
            <a:r>
              <a:rPr lang="sl-SI" sz="3000" b="1" i="1" dirty="0">
                <a:solidFill>
                  <a:srgbClr val="4F271C">
                    <a:satMod val="130000"/>
                  </a:srgbClr>
                </a:solidFill>
                <a:latin typeface="Monotype Corsiva" panose="03010101010201010101" pitchFamily="66" charset="0"/>
                <a:ea typeface="+mj-ea"/>
                <a:cs typeface="+mj-cs"/>
              </a:rPr>
              <a:t>delovnega načrta za šolsko leto </a:t>
            </a:r>
            <a:r>
              <a:rPr lang="sl-SI" sz="3000" b="1" i="1" dirty="0" smtClean="0">
                <a:solidFill>
                  <a:srgbClr val="4F271C">
                    <a:satMod val="130000"/>
                  </a:srgbClr>
                </a:solidFill>
                <a:latin typeface="Monotype Corsiva" panose="03010101010201010101" pitchFamily="66" charset="0"/>
                <a:ea typeface="+mj-ea"/>
                <a:cs typeface="+mj-cs"/>
              </a:rPr>
              <a:t>2019/2020 lahko </a:t>
            </a:r>
            <a:r>
              <a:rPr lang="sl-SI" sz="3000" b="1" i="1" dirty="0">
                <a:solidFill>
                  <a:srgbClr val="4F271C">
                    <a:satMod val="130000"/>
                  </a:srgbClr>
                </a:solidFill>
                <a:latin typeface="Monotype Corsiva" panose="03010101010201010101" pitchFamily="66" charset="0"/>
                <a:ea typeface="+mj-ea"/>
                <a:cs typeface="+mj-cs"/>
              </a:rPr>
              <a:t>ugotovimo, </a:t>
            </a:r>
          </a:p>
          <a:p>
            <a:pPr algn="ctr"/>
            <a:r>
              <a:rPr lang="sl-SI" sz="3000" b="1" i="1" dirty="0">
                <a:solidFill>
                  <a:srgbClr val="4F271C">
                    <a:satMod val="130000"/>
                  </a:srgbClr>
                </a:solidFill>
                <a:latin typeface="Monotype Corsiva" panose="03010101010201010101" pitchFamily="66" charset="0"/>
                <a:ea typeface="+mj-ea"/>
                <a:cs typeface="+mj-cs"/>
              </a:rPr>
              <a:t>d</a:t>
            </a:r>
            <a:r>
              <a:rPr lang="sl-SI" sz="3000" b="1" i="1" dirty="0" smtClean="0">
                <a:solidFill>
                  <a:srgbClr val="4F271C">
                    <a:satMod val="130000"/>
                  </a:srgbClr>
                </a:solidFill>
                <a:latin typeface="Monotype Corsiva" panose="03010101010201010101" pitchFamily="66" charset="0"/>
                <a:ea typeface="+mj-ea"/>
                <a:cs typeface="+mj-cs"/>
              </a:rPr>
              <a:t>a smo bili  zelo uspešni. Tudi v novi obliki pouka – na daljavo.</a:t>
            </a:r>
          </a:p>
          <a:p>
            <a:pPr algn="ctr"/>
            <a:r>
              <a:rPr lang="sl-SI" sz="3000" b="1" i="1" dirty="0" smtClean="0">
                <a:solidFill>
                  <a:srgbClr val="4F271C">
                    <a:satMod val="130000"/>
                  </a:srgbClr>
                </a:solidFill>
                <a:latin typeface="Monotype Corsiva" panose="03010101010201010101" pitchFamily="66" charset="0"/>
                <a:ea typeface="+mj-ea"/>
                <a:cs typeface="+mj-cs"/>
              </a:rPr>
              <a:t>Uspelo nam je, ker smo dobro sodelovali, si pomagali in se podpirali, spoštljivo komunicirali in izkazali veliko mero potrpljenja ter vztrajnosti.</a:t>
            </a:r>
            <a:r>
              <a:rPr lang="sl-SI" sz="3000" b="1" i="1" dirty="0">
                <a:solidFill>
                  <a:srgbClr val="4F271C">
                    <a:satMod val="130000"/>
                  </a:srgbClr>
                </a:solidFill>
                <a:latin typeface="Monotype Corsiva" panose="03010101010201010101" pitchFamily="66" charset="0"/>
                <a:ea typeface="+mj-ea"/>
                <a:cs typeface="+mj-cs"/>
              </a:rPr>
              <a:t/>
            </a:r>
            <a:br>
              <a:rPr lang="sl-SI" sz="3000" b="1" i="1" dirty="0">
                <a:solidFill>
                  <a:srgbClr val="4F271C">
                    <a:satMod val="130000"/>
                  </a:srgbClr>
                </a:solidFill>
                <a:latin typeface="Monotype Corsiva" panose="03010101010201010101" pitchFamily="66" charset="0"/>
                <a:ea typeface="+mj-ea"/>
                <a:cs typeface="+mj-cs"/>
              </a:rPr>
            </a:br>
            <a:endParaRPr lang="sl-SI" sz="2400" b="1" i="1" dirty="0">
              <a:solidFill>
                <a:srgbClr val="4F271C">
                  <a:satMod val="130000"/>
                </a:srgbClr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8431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99288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sl-SI" sz="3600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REALIZACIJA OBVEZNEGA PROGRAMA</a:t>
            </a:r>
            <a:r>
              <a:rPr lang="sl-SI" sz="18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sl-SI" sz="18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sl-SI" sz="2000" dirty="0">
                <a:solidFill>
                  <a:schemeClr val="accent6">
                    <a:lumMod val="75000"/>
                  </a:schemeClr>
                </a:solidFill>
                <a:effectLst/>
              </a:rPr>
              <a:t/>
            </a:r>
            <a:br>
              <a:rPr lang="sl-SI" sz="2000" dirty="0">
                <a:solidFill>
                  <a:schemeClr val="accent6">
                    <a:lumMod val="75000"/>
                  </a:schemeClr>
                </a:solidFill>
                <a:effectLst/>
              </a:rPr>
            </a:br>
            <a:endParaRPr lang="sl-SI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Pravokotnik 4"/>
          <p:cNvSpPr/>
          <p:nvPr/>
        </p:nvSpPr>
        <p:spPr>
          <a:xfrm>
            <a:off x="1259632" y="2132856"/>
            <a:ext cx="9433048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ctr">
              <a:buBlip>
                <a:blip r:embed="rId2"/>
              </a:buBlip>
            </a:pPr>
            <a:r>
              <a:rPr lang="sl-SI" sz="2000" dirty="0" smtClean="0"/>
              <a:t> </a:t>
            </a:r>
            <a:r>
              <a:rPr lang="sl-SI" sz="2000" b="1" dirty="0" smtClean="0"/>
              <a:t>467 (2018/2019-451) </a:t>
            </a:r>
          </a:p>
          <a:p>
            <a:pPr algn="ctr"/>
            <a:r>
              <a:rPr lang="sl-SI" sz="2000" b="1" dirty="0" smtClean="0"/>
              <a:t>učencev in učenk</a:t>
            </a:r>
          </a:p>
          <a:p>
            <a:pPr marL="285750" indent="-285750" algn="ctr">
              <a:buBlip>
                <a:blip r:embed="rId2"/>
              </a:buBlip>
            </a:pPr>
            <a:r>
              <a:rPr lang="sl-SI" sz="2000" b="1" dirty="0" smtClean="0"/>
              <a:t>18 oddelkov</a:t>
            </a:r>
          </a:p>
          <a:p>
            <a:pPr algn="ctr"/>
            <a:endParaRPr lang="sl-SI" sz="2000" b="1" dirty="0" smtClean="0"/>
          </a:p>
          <a:p>
            <a:pPr algn="ctr"/>
            <a:endParaRPr lang="sl-SI" sz="2000" b="1" dirty="0" smtClean="0"/>
          </a:p>
          <a:p>
            <a:pPr marL="285750" indent="-285750" algn="ctr">
              <a:buBlip>
                <a:blip r:embed="rId3"/>
              </a:buBlip>
            </a:pPr>
            <a:r>
              <a:rPr lang="sl-SI" sz="2000" b="1" dirty="0"/>
              <a:t>r</a:t>
            </a:r>
            <a:r>
              <a:rPr lang="sl-SI" sz="2000" b="1" dirty="0" smtClean="0"/>
              <a:t>ealizacija pouka od </a:t>
            </a:r>
          </a:p>
          <a:p>
            <a:pPr algn="ctr"/>
            <a:r>
              <a:rPr lang="sl-SI" sz="2000" b="1" dirty="0" smtClean="0"/>
              <a:t>1. – 9. razreda: 100,1 %</a:t>
            </a:r>
          </a:p>
          <a:p>
            <a:pPr marL="285750" indent="-285750">
              <a:buBlip>
                <a:blip r:embed="rId3"/>
              </a:buBlip>
            </a:pPr>
            <a:endParaRPr lang="sl-SI" b="1" dirty="0"/>
          </a:p>
          <a:p>
            <a:pPr marL="285750" indent="-285750">
              <a:buBlip>
                <a:blip r:embed="rId3"/>
              </a:buBlip>
            </a:pPr>
            <a:endParaRPr lang="sl-SI" dirty="0"/>
          </a:p>
          <a:p>
            <a:pPr marL="285750" indent="-285750">
              <a:buBlip>
                <a:blip r:embed="rId3"/>
              </a:buBlip>
            </a:pPr>
            <a:endParaRPr lang="sl-SI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989805"/>
              </p:ext>
            </p:extLst>
          </p:nvPr>
        </p:nvGraphicFramePr>
        <p:xfrm>
          <a:off x="899592" y="1484783"/>
          <a:ext cx="3528392" cy="4968556"/>
        </p:xfrm>
        <a:graphic>
          <a:graphicData uri="http://schemas.openxmlformats.org/drawingml/2006/table">
            <a:tbl>
              <a:tblPr/>
              <a:tblGrid>
                <a:gridCol w="1609913">
                  <a:extLst>
                    <a:ext uri="{9D8B030D-6E8A-4147-A177-3AD203B41FA5}">
                      <a16:colId xmlns:a16="http://schemas.microsoft.com/office/drawing/2014/main" val="3970920986"/>
                    </a:ext>
                  </a:extLst>
                </a:gridCol>
                <a:gridCol w="1918479">
                  <a:extLst>
                    <a:ext uri="{9D8B030D-6E8A-4147-A177-3AD203B41FA5}">
                      <a16:colId xmlns:a16="http://schemas.microsoft.com/office/drawing/2014/main" val="3464478085"/>
                    </a:ext>
                  </a:extLst>
                </a:gridCol>
              </a:tblGrid>
              <a:tr h="649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100" b="1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Razred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100" b="1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SKUPAJ realizacija%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597915"/>
                  </a:ext>
                </a:extLst>
              </a:tr>
              <a:tr h="3246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1.ab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100" b="1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99,4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69574"/>
                  </a:ext>
                </a:extLst>
              </a:tr>
              <a:tr h="3246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2.ab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100" b="1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99,1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0749490"/>
                  </a:ext>
                </a:extLst>
              </a:tr>
              <a:tr h="3246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3.ab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100" b="1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99,6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987271"/>
                  </a:ext>
                </a:extLst>
              </a:tr>
              <a:tr h="3246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100" b="1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1. VIO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100" b="1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99,4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2435173"/>
                  </a:ext>
                </a:extLst>
              </a:tr>
              <a:tr h="3246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4.ab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100" b="1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99,4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3325495"/>
                  </a:ext>
                </a:extLst>
              </a:tr>
              <a:tr h="3246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5.ab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100" b="1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99,7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7372749"/>
                  </a:ext>
                </a:extLst>
              </a:tr>
              <a:tr h="4234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       6.ab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100" b="1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100,1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5028234"/>
                  </a:ext>
                </a:extLst>
              </a:tr>
              <a:tr h="3246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100" b="1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2. VIO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100" b="1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99,7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1971641"/>
                  </a:ext>
                </a:extLst>
              </a:tr>
              <a:tr h="3246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7.ab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100" b="1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99,7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3485818"/>
                  </a:ext>
                </a:extLst>
              </a:tr>
              <a:tr h="3246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8.ab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100" b="1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99,7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9708190"/>
                  </a:ext>
                </a:extLst>
              </a:tr>
              <a:tr h="3246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9.ab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100" b="1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104,2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0842099"/>
                  </a:ext>
                </a:extLst>
              </a:tr>
              <a:tr h="3246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100" b="1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3. VIO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100" b="1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101,2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1663468"/>
                  </a:ext>
                </a:extLst>
              </a:tr>
              <a:tr h="32465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100" b="1" dirty="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SKUPAJ ŠOLA:        100,1</a:t>
                      </a:r>
                      <a:endParaRPr lang="sl-SI" sz="12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7612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479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Pouk na daljavo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sl-SI" b="1" dirty="0" smtClean="0">
                <a:solidFill>
                  <a:schemeClr val="tx1"/>
                </a:solidFill>
              </a:rPr>
              <a:t>1. – 3. razred od 16. 3. do 15. 5. 2020</a:t>
            </a:r>
          </a:p>
          <a:p>
            <a:pPr algn="ctr"/>
            <a:r>
              <a:rPr lang="sl-SI" b="1" dirty="0" smtClean="0">
                <a:solidFill>
                  <a:schemeClr val="tx1"/>
                </a:solidFill>
              </a:rPr>
              <a:t>9. razred od 16. 3. do 22. 5. 2020</a:t>
            </a:r>
          </a:p>
          <a:p>
            <a:pPr algn="ctr"/>
            <a:r>
              <a:rPr lang="sl-SI" b="1" dirty="0" smtClean="0">
                <a:solidFill>
                  <a:schemeClr val="tx1"/>
                </a:solidFill>
              </a:rPr>
              <a:t>4. in 5. razred od 16. 3. do 29. 5. 2020</a:t>
            </a:r>
          </a:p>
          <a:p>
            <a:pPr algn="ctr"/>
            <a:r>
              <a:rPr lang="sl-SI" b="1" dirty="0" smtClean="0">
                <a:solidFill>
                  <a:schemeClr val="tx1"/>
                </a:solidFill>
              </a:rPr>
              <a:t>6. – 8. razred od 16. 3. do 2. 6. 2020</a:t>
            </a:r>
          </a:p>
          <a:p>
            <a:pPr algn="ctr"/>
            <a:endParaRPr lang="sl-SI" b="1" dirty="0">
              <a:solidFill>
                <a:schemeClr val="tx1"/>
              </a:solidFill>
            </a:endParaRPr>
          </a:p>
          <a:p>
            <a:pPr algn="ctr"/>
            <a:r>
              <a:rPr lang="sl-SI" b="1" dirty="0" smtClean="0">
                <a:solidFill>
                  <a:schemeClr val="tx1"/>
                </a:solidFill>
              </a:rPr>
              <a:t>1. – 4. razred delo preko e-pošte ni MS </a:t>
            </a:r>
            <a:r>
              <a:rPr lang="sl-SI" b="1" dirty="0" err="1" smtClean="0">
                <a:solidFill>
                  <a:schemeClr val="tx1"/>
                </a:solidFill>
              </a:rPr>
              <a:t>Teams</a:t>
            </a:r>
            <a:endParaRPr lang="sl-SI" b="1" dirty="0" smtClean="0">
              <a:solidFill>
                <a:schemeClr val="tx1"/>
              </a:solidFill>
            </a:endParaRPr>
          </a:p>
          <a:p>
            <a:pPr algn="ctr"/>
            <a:r>
              <a:rPr lang="sl-SI" b="1" dirty="0" smtClean="0">
                <a:solidFill>
                  <a:schemeClr val="tx1"/>
                </a:solidFill>
              </a:rPr>
              <a:t>5. – 9. razred delo preko spletnih učilnic (</a:t>
            </a:r>
            <a:r>
              <a:rPr lang="sl-SI" b="1" dirty="0" err="1" smtClean="0">
                <a:solidFill>
                  <a:schemeClr val="tx1"/>
                </a:solidFill>
              </a:rPr>
              <a:t>Moodle</a:t>
            </a:r>
            <a:r>
              <a:rPr lang="sl-SI" b="1" dirty="0" smtClean="0">
                <a:solidFill>
                  <a:schemeClr val="tx1"/>
                </a:solidFill>
              </a:rPr>
              <a:t>) </a:t>
            </a:r>
            <a:endParaRPr lang="sl-SI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79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1"/>
          <p:cNvSpPr>
            <a:spLocks noGrp="1"/>
          </p:cNvSpPr>
          <p:nvPr>
            <p:ph type="title"/>
          </p:nvPr>
        </p:nvSpPr>
        <p:spPr>
          <a:xfrm>
            <a:off x="467544" y="188641"/>
            <a:ext cx="7498080" cy="360040"/>
          </a:xfrm>
        </p:spPr>
        <p:txBody>
          <a:bodyPr>
            <a:normAutofit fontScale="90000"/>
          </a:bodyPr>
          <a:lstStyle/>
          <a:p>
            <a:pPr algn="ctr"/>
            <a:r>
              <a:rPr lang="sl-SI" sz="2400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UČNI USPEH</a:t>
            </a:r>
            <a:endParaRPr lang="sl-SI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Pravokotnik 4"/>
          <p:cNvSpPr/>
          <p:nvPr/>
        </p:nvSpPr>
        <p:spPr>
          <a:xfrm>
            <a:off x="467544" y="2835652"/>
            <a:ext cx="126014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dirty="0" smtClean="0"/>
              <a:t>1. </a:t>
            </a:r>
            <a:r>
              <a:rPr lang="sl-SI" dirty="0"/>
              <a:t>i</a:t>
            </a:r>
            <a:r>
              <a:rPr lang="sl-SI" dirty="0" smtClean="0"/>
              <a:t>n 2. r.: vsi opisno ocenjeni uspešni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1699250"/>
              </p:ext>
            </p:extLst>
          </p:nvPr>
        </p:nvGraphicFramePr>
        <p:xfrm>
          <a:off x="1979712" y="658111"/>
          <a:ext cx="6804758" cy="6168025"/>
        </p:xfrm>
        <a:graphic>
          <a:graphicData uri="http://schemas.openxmlformats.org/drawingml/2006/table">
            <a:tbl>
              <a:tblPr firstRow="1" firstCol="1" bandRow="1"/>
              <a:tblGrid>
                <a:gridCol w="808868">
                  <a:extLst>
                    <a:ext uri="{9D8B030D-6E8A-4147-A177-3AD203B41FA5}">
                      <a16:colId xmlns:a16="http://schemas.microsoft.com/office/drawing/2014/main" val="1494362137"/>
                    </a:ext>
                  </a:extLst>
                </a:gridCol>
                <a:gridCol w="1044601">
                  <a:extLst>
                    <a:ext uri="{9D8B030D-6E8A-4147-A177-3AD203B41FA5}">
                      <a16:colId xmlns:a16="http://schemas.microsoft.com/office/drawing/2014/main" val="3016309324"/>
                    </a:ext>
                  </a:extLst>
                </a:gridCol>
                <a:gridCol w="952829">
                  <a:extLst>
                    <a:ext uri="{9D8B030D-6E8A-4147-A177-3AD203B41FA5}">
                      <a16:colId xmlns:a16="http://schemas.microsoft.com/office/drawing/2014/main" val="1594398193"/>
                    </a:ext>
                  </a:extLst>
                </a:gridCol>
                <a:gridCol w="999615">
                  <a:extLst>
                    <a:ext uri="{9D8B030D-6E8A-4147-A177-3AD203B41FA5}">
                      <a16:colId xmlns:a16="http://schemas.microsoft.com/office/drawing/2014/main" val="1106283910"/>
                    </a:ext>
                  </a:extLst>
                </a:gridCol>
                <a:gridCol w="999615">
                  <a:extLst>
                    <a:ext uri="{9D8B030D-6E8A-4147-A177-3AD203B41FA5}">
                      <a16:colId xmlns:a16="http://schemas.microsoft.com/office/drawing/2014/main" val="2505902079"/>
                    </a:ext>
                  </a:extLst>
                </a:gridCol>
                <a:gridCol w="999615">
                  <a:extLst>
                    <a:ext uri="{9D8B030D-6E8A-4147-A177-3AD203B41FA5}">
                      <a16:colId xmlns:a16="http://schemas.microsoft.com/office/drawing/2014/main" val="2348031629"/>
                    </a:ext>
                  </a:extLst>
                </a:gridCol>
                <a:gridCol w="999615">
                  <a:extLst>
                    <a:ext uri="{9D8B030D-6E8A-4147-A177-3AD203B41FA5}">
                      <a16:colId xmlns:a16="http://schemas.microsoft.com/office/drawing/2014/main" val="3984954327"/>
                    </a:ext>
                  </a:extLst>
                </a:gridCol>
              </a:tblGrid>
              <a:tr h="237898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POVPREČNE OCENE ODDELKOV</a:t>
                      </a:r>
                      <a:endParaRPr lang="sl-SI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939260"/>
                  </a:ext>
                </a:extLst>
              </a:tr>
              <a:tr h="475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Razred</a:t>
                      </a:r>
                      <a:endParaRPr lang="sl-SI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Št. učencev </a:t>
                      </a:r>
                      <a:endParaRPr lang="sl-SI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r>
                        <a:rPr lang="sl-SI" sz="1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sl-SI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r>
                        <a:rPr lang="sl-SI" sz="1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r>
                        <a:rPr lang="sl-SI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l-SI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r>
                        <a:rPr lang="sl-SI" sz="1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r>
                        <a:rPr lang="sl-SI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l-SI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r>
                        <a:rPr lang="sl-SI" sz="1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r>
                        <a:rPr lang="sl-SI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l-SI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r>
                        <a:rPr lang="sl-SI" sz="1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r>
                        <a:rPr lang="sl-SI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l-SI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251864"/>
                  </a:ext>
                </a:extLst>
              </a:tr>
              <a:tr h="237898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VIO</a:t>
                      </a:r>
                      <a:endParaRPr lang="sl-SI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4052353"/>
                  </a:ext>
                </a:extLst>
              </a:tr>
              <a:tr h="2378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3.a </a:t>
                      </a:r>
                      <a:endParaRPr lang="sl-SI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sl-SI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4,8</a:t>
                      </a:r>
                      <a:endParaRPr lang="sl-SI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4,6</a:t>
                      </a:r>
                      <a:endParaRPr lang="sl-SI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4,6</a:t>
                      </a:r>
                      <a:endParaRPr lang="sl-SI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4,8</a:t>
                      </a:r>
                      <a:endParaRPr lang="sl-SI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4,8</a:t>
                      </a:r>
                      <a:endParaRPr lang="sl-SI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458222"/>
                  </a:ext>
                </a:extLst>
              </a:tr>
              <a:tr h="2378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3.b </a:t>
                      </a:r>
                      <a:endParaRPr lang="sl-SI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sl-SI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4,8</a:t>
                      </a:r>
                      <a:endParaRPr lang="sl-SI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4,7</a:t>
                      </a:r>
                      <a:endParaRPr lang="sl-SI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4,6</a:t>
                      </a:r>
                      <a:endParaRPr lang="sl-SI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4,7</a:t>
                      </a:r>
                      <a:endParaRPr lang="sl-SI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4,8</a:t>
                      </a:r>
                      <a:endParaRPr lang="sl-SI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8684984"/>
                  </a:ext>
                </a:extLst>
              </a:tr>
              <a:tr h="2378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4.a  </a:t>
                      </a:r>
                      <a:endParaRPr lang="sl-SI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sl-SI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4,6</a:t>
                      </a:r>
                      <a:endParaRPr lang="sl-SI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4,4</a:t>
                      </a:r>
                      <a:endParaRPr lang="sl-SI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4,7</a:t>
                      </a:r>
                      <a:endParaRPr lang="sl-SI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4,7</a:t>
                      </a:r>
                      <a:endParaRPr lang="sl-SI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4,7</a:t>
                      </a:r>
                      <a:endParaRPr lang="sl-SI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0928229"/>
                  </a:ext>
                </a:extLst>
              </a:tr>
              <a:tr h="2378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4.b </a:t>
                      </a:r>
                      <a:endParaRPr lang="sl-SI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sl-SI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4,7</a:t>
                      </a:r>
                      <a:endParaRPr lang="sl-SI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4,3</a:t>
                      </a:r>
                      <a:endParaRPr lang="sl-SI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  <a:endParaRPr lang="sl-SI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4,8</a:t>
                      </a:r>
                      <a:endParaRPr lang="sl-SI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4,6</a:t>
                      </a:r>
                      <a:endParaRPr lang="sl-SI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7112127"/>
                  </a:ext>
                </a:extLst>
              </a:tr>
              <a:tr h="2378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5.a </a:t>
                      </a:r>
                      <a:endParaRPr lang="sl-SI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sl-SI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  <a:endParaRPr lang="sl-SI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4,8</a:t>
                      </a:r>
                      <a:endParaRPr lang="sl-SI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4,8</a:t>
                      </a:r>
                      <a:endParaRPr lang="sl-SI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4,7</a:t>
                      </a:r>
                      <a:endParaRPr lang="sl-SI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4,7</a:t>
                      </a:r>
                      <a:endParaRPr lang="sl-SI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001951"/>
                  </a:ext>
                </a:extLst>
              </a:tr>
              <a:tr h="2378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5.b </a:t>
                      </a:r>
                      <a:endParaRPr lang="sl-SI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sl-SI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4,4</a:t>
                      </a:r>
                      <a:endParaRPr lang="sl-SI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4,8</a:t>
                      </a:r>
                      <a:endParaRPr lang="sl-SI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4,7</a:t>
                      </a:r>
                      <a:endParaRPr lang="sl-SI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4,6</a:t>
                      </a:r>
                      <a:endParaRPr lang="sl-SI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  <a:endParaRPr lang="sl-SI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2727219"/>
                  </a:ext>
                </a:extLst>
              </a:tr>
              <a:tr h="2378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6.a </a:t>
                      </a:r>
                      <a:endParaRPr lang="sl-SI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sl-SI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4,7</a:t>
                      </a:r>
                      <a:endParaRPr lang="sl-SI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4,6</a:t>
                      </a:r>
                      <a:endParaRPr lang="sl-SI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  <a:endParaRPr lang="sl-SI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4,4</a:t>
                      </a:r>
                      <a:endParaRPr lang="sl-SI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  <a:endParaRPr lang="sl-SI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6604535"/>
                  </a:ext>
                </a:extLst>
              </a:tr>
              <a:tr h="2378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6.b </a:t>
                      </a:r>
                      <a:endParaRPr lang="sl-SI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sl-SI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  <a:endParaRPr lang="sl-SI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  <a:endParaRPr lang="sl-SI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4,4</a:t>
                      </a:r>
                      <a:endParaRPr lang="sl-SI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4,3</a:t>
                      </a:r>
                      <a:endParaRPr lang="sl-SI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4,4</a:t>
                      </a:r>
                      <a:endParaRPr lang="sl-SI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198089"/>
                  </a:ext>
                </a:extLst>
              </a:tr>
              <a:tr h="4061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SKUPAJ</a:t>
                      </a:r>
                      <a:r>
                        <a:rPr lang="sl-SI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l-SI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198</a:t>
                      </a:r>
                      <a:endParaRPr lang="sl-SI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4,6</a:t>
                      </a:r>
                      <a:endParaRPr lang="sl-SI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4,6</a:t>
                      </a:r>
                      <a:endParaRPr lang="sl-SI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4,6</a:t>
                      </a:r>
                      <a:endParaRPr lang="sl-SI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4,6</a:t>
                      </a:r>
                      <a:endParaRPr lang="sl-SI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4,6</a:t>
                      </a:r>
                      <a:endParaRPr lang="sl-SI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9529897"/>
                  </a:ext>
                </a:extLst>
              </a:tr>
              <a:tr h="237898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 VIO</a:t>
                      </a:r>
                      <a:endParaRPr lang="sl-SI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0392611"/>
                  </a:ext>
                </a:extLst>
              </a:tr>
              <a:tr h="2378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7.a </a:t>
                      </a:r>
                      <a:endParaRPr lang="sl-SI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sl-SI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4,7</a:t>
                      </a:r>
                      <a:endParaRPr lang="sl-SI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4,4</a:t>
                      </a:r>
                      <a:endParaRPr lang="sl-SI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4,4</a:t>
                      </a:r>
                      <a:endParaRPr lang="sl-SI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4,3</a:t>
                      </a:r>
                      <a:endParaRPr lang="sl-SI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4,3</a:t>
                      </a:r>
                      <a:endParaRPr lang="sl-SI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581411"/>
                  </a:ext>
                </a:extLst>
              </a:tr>
              <a:tr h="2378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7.b </a:t>
                      </a:r>
                      <a:endParaRPr lang="sl-SI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sl-SI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4,7</a:t>
                      </a:r>
                      <a:endParaRPr lang="sl-SI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  <a:endParaRPr lang="sl-SI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  <a:endParaRPr lang="sl-SI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  <a:endParaRPr lang="sl-SI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4,4</a:t>
                      </a:r>
                      <a:endParaRPr lang="sl-SI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7610852"/>
                  </a:ext>
                </a:extLst>
              </a:tr>
              <a:tr h="2378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8.a </a:t>
                      </a:r>
                      <a:endParaRPr lang="sl-SI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sl-SI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  <a:endParaRPr lang="sl-SI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4,3</a:t>
                      </a:r>
                      <a:endParaRPr lang="sl-SI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4,1</a:t>
                      </a:r>
                      <a:endParaRPr lang="sl-SI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4,3</a:t>
                      </a:r>
                      <a:endParaRPr lang="sl-SI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3,8</a:t>
                      </a:r>
                      <a:endParaRPr lang="sl-SI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7209736"/>
                  </a:ext>
                </a:extLst>
              </a:tr>
              <a:tr h="2378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8.b </a:t>
                      </a:r>
                      <a:endParaRPr lang="sl-SI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sl-SI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4,4</a:t>
                      </a:r>
                      <a:endParaRPr lang="sl-SI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3,9</a:t>
                      </a:r>
                      <a:endParaRPr lang="sl-SI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  <a:endParaRPr lang="sl-SI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4,4</a:t>
                      </a:r>
                      <a:endParaRPr lang="sl-SI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4,4</a:t>
                      </a:r>
                      <a:endParaRPr lang="sl-SI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9411513"/>
                  </a:ext>
                </a:extLst>
              </a:tr>
              <a:tr h="2378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9.a </a:t>
                      </a:r>
                      <a:endParaRPr lang="sl-SI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sl-SI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  <a:endParaRPr lang="sl-SI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  <a:endParaRPr lang="sl-SI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4,1</a:t>
                      </a:r>
                      <a:endParaRPr lang="sl-SI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  <a:endParaRPr lang="sl-SI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4,4</a:t>
                      </a:r>
                      <a:endParaRPr lang="sl-SI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8437267"/>
                  </a:ext>
                </a:extLst>
              </a:tr>
              <a:tr h="2378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9.b </a:t>
                      </a:r>
                      <a:endParaRPr lang="sl-SI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sl-SI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4,1</a:t>
                      </a:r>
                      <a:endParaRPr lang="sl-SI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4,4</a:t>
                      </a:r>
                      <a:endParaRPr lang="sl-SI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4,3</a:t>
                      </a:r>
                      <a:endParaRPr lang="sl-SI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  <a:endParaRPr lang="sl-SI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4,4</a:t>
                      </a:r>
                      <a:endParaRPr lang="sl-SI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2507755"/>
                  </a:ext>
                </a:extLst>
              </a:tr>
              <a:tr h="6092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SKUPAJ (7. – 9.) </a:t>
                      </a:r>
                      <a:endParaRPr lang="sl-SI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168</a:t>
                      </a:r>
                      <a:endParaRPr lang="sl-SI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  <a:endParaRPr lang="sl-SI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  <a:endParaRPr lang="sl-SI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4,3</a:t>
                      </a:r>
                      <a:endParaRPr lang="sl-SI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4,3</a:t>
                      </a:r>
                      <a:endParaRPr lang="sl-SI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4,3</a:t>
                      </a:r>
                      <a:endParaRPr lang="sl-SI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3033963"/>
                  </a:ext>
                </a:extLst>
              </a:tr>
              <a:tr h="475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SKUPAJ (3. – 9.) </a:t>
                      </a:r>
                      <a:endParaRPr lang="sl-SI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366</a:t>
                      </a:r>
                      <a:endParaRPr lang="sl-SI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4,6</a:t>
                      </a:r>
                      <a:endParaRPr lang="sl-SI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4,4</a:t>
                      </a:r>
                      <a:endParaRPr lang="sl-SI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  <a:endParaRPr lang="sl-SI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  <a:endParaRPr lang="sl-SI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  <a:endParaRPr lang="sl-SI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46" marR="331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13995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633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sl-SI" sz="2400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NACIONALNO PREVERJANJE ZNANJA</a:t>
            </a:r>
            <a:endParaRPr lang="sl-SI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Pravokotnik 4"/>
          <p:cNvSpPr/>
          <p:nvPr/>
        </p:nvSpPr>
        <p:spPr>
          <a:xfrm>
            <a:off x="755576" y="1056146"/>
            <a:ext cx="756084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Blip>
                <a:blip r:embed="rId2"/>
              </a:buBlip>
            </a:pPr>
            <a:endParaRPr lang="sl-SI" dirty="0" smtClean="0"/>
          </a:p>
          <a:p>
            <a:pPr marL="285750" indent="-285750">
              <a:buBlip>
                <a:blip r:embed="rId2"/>
              </a:buBlip>
            </a:pPr>
            <a:endParaRPr lang="sl-SI" dirty="0"/>
          </a:p>
          <a:p>
            <a:pPr marL="285750" indent="-285750">
              <a:buBlip>
                <a:blip r:embed="rId2"/>
              </a:buBlip>
            </a:pPr>
            <a:endParaRPr lang="sl-SI" dirty="0" smtClean="0"/>
          </a:p>
          <a:p>
            <a:pPr marL="285750" indent="-285750">
              <a:buBlip>
                <a:blip r:embed="rId2"/>
              </a:buBlip>
            </a:pPr>
            <a:r>
              <a:rPr lang="sl-SI" b="1" dirty="0" smtClean="0"/>
              <a:t>6. razred: slovenščina, matematika, angleščina</a:t>
            </a:r>
          </a:p>
          <a:p>
            <a:endParaRPr lang="sl-SI" b="1" dirty="0" smtClean="0"/>
          </a:p>
          <a:p>
            <a:pPr marL="285750" indent="-285750">
              <a:buBlip>
                <a:blip r:embed="rId2"/>
              </a:buBlip>
            </a:pPr>
            <a:r>
              <a:rPr lang="sl-SI" b="1" dirty="0" smtClean="0"/>
              <a:t>9</a:t>
            </a:r>
            <a:r>
              <a:rPr lang="sl-SI" b="1" dirty="0"/>
              <a:t>. razred: slovenščina, matematika, tretji predmet: biologija</a:t>
            </a:r>
          </a:p>
          <a:p>
            <a:r>
              <a:rPr lang="sl-SI" b="1" dirty="0" smtClean="0"/>
              <a:t>        </a:t>
            </a:r>
          </a:p>
          <a:p>
            <a:endParaRPr lang="sl-SI" b="1" dirty="0"/>
          </a:p>
          <a:p>
            <a:endParaRPr lang="sl-SI" b="1" dirty="0" smtClean="0"/>
          </a:p>
          <a:p>
            <a:endParaRPr lang="sl-SI" b="1" dirty="0"/>
          </a:p>
          <a:p>
            <a:pPr algn="ctr"/>
            <a:r>
              <a:rPr lang="sl-SI" b="1" dirty="0" smtClean="0"/>
              <a:t>ODPADLO ZARADI UKREPOV COVID-19</a:t>
            </a:r>
          </a:p>
        </p:txBody>
      </p:sp>
    </p:spTree>
    <p:extLst>
      <p:ext uri="{BB962C8B-B14F-4D97-AF65-F5344CB8AC3E}">
        <p14:creationId xmlns:p14="http://schemas.microsoft.com/office/powerpoint/2010/main" val="215287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498080" cy="576064"/>
          </a:xfrm>
        </p:spPr>
        <p:txBody>
          <a:bodyPr>
            <a:normAutofit/>
          </a:bodyPr>
          <a:lstStyle/>
          <a:p>
            <a:r>
              <a:rPr lang="sl-SI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</a:t>
            </a:r>
            <a:r>
              <a:rPr lang="sl-SI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ŠOLSKI OBISK</a:t>
            </a:r>
            <a:endParaRPr lang="sl-SI" sz="2000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8521888"/>
              </p:ext>
            </p:extLst>
          </p:nvPr>
        </p:nvGraphicFramePr>
        <p:xfrm>
          <a:off x="2690610" y="764704"/>
          <a:ext cx="3762779" cy="5853701"/>
        </p:xfrm>
        <a:graphic>
          <a:graphicData uri="http://schemas.openxmlformats.org/drawingml/2006/table">
            <a:tbl>
              <a:tblPr firstRow="1" firstCol="1" bandRow="1"/>
              <a:tblGrid>
                <a:gridCol w="1551101">
                  <a:extLst>
                    <a:ext uri="{9D8B030D-6E8A-4147-A177-3AD203B41FA5}">
                      <a16:colId xmlns:a16="http://schemas.microsoft.com/office/drawing/2014/main" val="2172320068"/>
                    </a:ext>
                  </a:extLst>
                </a:gridCol>
                <a:gridCol w="1265757">
                  <a:extLst>
                    <a:ext uri="{9D8B030D-6E8A-4147-A177-3AD203B41FA5}">
                      <a16:colId xmlns:a16="http://schemas.microsoft.com/office/drawing/2014/main" val="4013614892"/>
                    </a:ext>
                  </a:extLst>
                </a:gridCol>
                <a:gridCol w="945921">
                  <a:extLst>
                    <a:ext uri="{9D8B030D-6E8A-4147-A177-3AD203B41FA5}">
                      <a16:colId xmlns:a16="http://schemas.microsoft.com/office/drawing/2014/main" val="534005551"/>
                    </a:ext>
                  </a:extLst>
                </a:gridCol>
              </a:tblGrid>
              <a:tr h="192795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ŠOLSKI OBISK</a:t>
                      </a:r>
                      <a:endParaRPr lang="sl-SI" sz="12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69" marR="288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9707277"/>
                  </a:ext>
                </a:extLst>
              </a:tr>
              <a:tr h="3855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Razred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69" marR="288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Št. učencev </a:t>
                      </a:r>
                      <a:endParaRPr lang="sl-SI" sz="12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69" marR="288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 obiska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69" marR="288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8744492"/>
                  </a:ext>
                </a:extLst>
              </a:tr>
              <a:tr h="192795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 VIO</a:t>
                      </a:r>
                      <a:endParaRPr lang="sl-SI" sz="12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69" marR="288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2329607"/>
                  </a:ext>
                </a:extLst>
              </a:tr>
              <a:tr h="192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1.a 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69" marR="288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sl-SI" sz="12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69" marR="288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91,4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69" marR="288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888435"/>
                  </a:ext>
                </a:extLst>
              </a:tr>
              <a:tr h="192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1.b 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69" marR="288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sl-SI" sz="12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69" marR="288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90,4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69" marR="288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5726936"/>
                  </a:ext>
                </a:extLst>
              </a:tr>
              <a:tr h="192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2.a 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69" marR="288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sl-SI" sz="12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69" marR="288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92,4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69" marR="288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9259499"/>
                  </a:ext>
                </a:extLst>
              </a:tr>
              <a:tr h="192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2.b 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69" marR="288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sl-SI" sz="12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69" marR="288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92,8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69" marR="288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8106210"/>
                  </a:ext>
                </a:extLst>
              </a:tr>
              <a:tr h="192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3.a 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69" marR="288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sl-SI" sz="12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69" marR="288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88,8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69" marR="288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7969701"/>
                  </a:ext>
                </a:extLst>
              </a:tr>
              <a:tr h="192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3.b 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69" marR="288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sl-SI" sz="12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69" marR="288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91,2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69" marR="288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8186216"/>
                  </a:ext>
                </a:extLst>
              </a:tr>
              <a:tr h="192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SKUPAJ (1.-3.) 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69" marR="288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152</a:t>
                      </a:r>
                      <a:endParaRPr lang="sl-SI" sz="12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69" marR="288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91,2</a:t>
                      </a:r>
                      <a:endParaRPr lang="sl-SI" sz="12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69" marR="288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4237250"/>
                  </a:ext>
                </a:extLst>
              </a:tr>
              <a:tr h="192795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VIO</a:t>
                      </a:r>
                      <a:endParaRPr lang="sl-SI" sz="12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69" marR="288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4329337"/>
                  </a:ext>
                </a:extLst>
              </a:tr>
              <a:tr h="192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4.a  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69" marR="288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69" marR="288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91,3</a:t>
                      </a:r>
                      <a:endParaRPr lang="sl-SI" sz="12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69" marR="288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8121148"/>
                  </a:ext>
                </a:extLst>
              </a:tr>
              <a:tr h="192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4.b 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69" marR="288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69" marR="288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92,6</a:t>
                      </a:r>
                      <a:endParaRPr lang="sl-SI" sz="12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69" marR="288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39301"/>
                  </a:ext>
                </a:extLst>
              </a:tr>
              <a:tr h="192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5.a 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69" marR="288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69" marR="288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91,4</a:t>
                      </a:r>
                      <a:endParaRPr lang="sl-SI" sz="12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69" marR="288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0914348"/>
                  </a:ext>
                </a:extLst>
              </a:tr>
              <a:tr h="192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5.b 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69" marR="288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69" marR="288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95,2</a:t>
                      </a:r>
                      <a:endParaRPr lang="sl-SI" sz="12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69" marR="288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0432062"/>
                  </a:ext>
                </a:extLst>
              </a:tr>
              <a:tr h="192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6.a 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69" marR="288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69" marR="288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90,9</a:t>
                      </a:r>
                      <a:endParaRPr lang="sl-SI" sz="12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69" marR="288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09269"/>
                  </a:ext>
                </a:extLst>
              </a:tr>
              <a:tr h="192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6.b 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69" marR="288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69" marR="288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90,4</a:t>
                      </a:r>
                      <a:endParaRPr lang="sl-SI" sz="12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69" marR="288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1560936"/>
                  </a:ext>
                </a:extLst>
              </a:tr>
              <a:tr h="192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SKUPAJ (4.-6.) 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69" marR="288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147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69" marR="288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92,0</a:t>
                      </a:r>
                      <a:endParaRPr lang="sl-SI" sz="12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69" marR="288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530604"/>
                  </a:ext>
                </a:extLst>
              </a:tr>
              <a:tr h="192795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 VIO</a:t>
                      </a:r>
                      <a:endParaRPr lang="sl-SI" sz="12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69" marR="288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7945141"/>
                  </a:ext>
                </a:extLst>
              </a:tr>
              <a:tr h="192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7.a 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69" marR="288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69" marR="288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94,0</a:t>
                      </a:r>
                      <a:endParaRPr lang="sl-SI" sz="12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69" marR="288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5640093"/>
                  </a:ext>
                </a:extLst>
              </a:tr>
              <a:tr h="192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7.b 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69" marR="288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69" marR="288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92,0</a:t>
                      </a:r>
                      <a:endParaRPr lang="sl-SI" sz="12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69" marR="288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535104"/>
                  </a:ext>
                </a:extLst>
              </a:tr>
              <a:tr h="192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8.a 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69" marR="288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69" marR="288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93,6</a:t>
                      </a:r>
                      <a:endParaRPr lang="sl-SI" sz="12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69" marR="288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1005837"/>
                  </a:ext>
                </a:extLst>
              </a:tr>
              <a:tr h="192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8.b 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69" marR="288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69" marR="288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91,2</a:t>
                      </a:r>
                      <a:endParaRPr lang="sl-SI" sz="12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69" marR="288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2360068"/>
                  </a:ext>
                </a:extLst>
              </a:tr>
              <a:tr h="192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9.a 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69" marR="288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69" marR="288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91,3</a:t>
                      </a:r>
                      <a:endParaRPr lang="sl-SI" sz="12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69" marR="288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7882180"/>
                  </a:ext>
                </a:extLst>
              </a:tr>
              <a:tr h="192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9.b 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69" marR="288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69" marR="288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87,7</a:t>
                      </a:r>
                      <a:endParaRPr lang="sl-SI" sz="12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69" marR="288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7534188"/>
                  </a:ext>
                </a:extLst>
              </a:tr>
              <a:tr h="192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SKUPAJ (7.-9.) 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69" marR="288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168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69" marR="288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91,6</a:t>
                      </a:r>
                      <a:endParaRPr lang="sl-SI" sz="12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69" marR="288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166401"/>
                  </a:ext>
                </a:extLst>
              </a:tr>
              <a:tr h="192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SKUPAJ (1.-9.) </a:t>
                      </a:r>
                      <a:endParaRPr lang="sl-SI" sz="12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69" marR="288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467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69" marR="288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91,6</a:t>
                      </a:r>
                      <a:endParaRPr lang="sl-SI" sz="12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69" marR="288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32716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849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7714104" cy="792088"/>
          </a:xfrm>
        </p:spPr>
        <p:txBody>
          <a:bodyPr>
            <a:noAutofit/>
          </a:bodyPr>
          <a:lstStyle/>
          <a:p>
            <a:pPr algn="ctr"/>
            <a:r>
              <a:rPr lang="sl-SI" sz="3200" u="sng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REALIZACIJA RAZŠIRJENEGA PROGRAMA</a:t>
            </a:r>
            <a:endParaRPr lang="sl-SI" sz="2800" dirty="0">
              <a:solidFill>
                <a:srgbClr val="663300"/>
              </a:solidFill>
            </a:endParaRPr>
          </a:p>
        </p:txBody>
      </p:sp>
      <p:sp>
        <p:nvSpPr>
          <p:cNvPr id="5" name="Pravokotnik 4"/>
          <p:cNvSpPr/>
          <p:nvPr/>
        </p:nvSpPr>
        <p:spPr>
          <a:xfrm>
            <a:off x="1106519" y="1556792"/>
            <a:ext cx="7560840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sl-SI" sz="2000" b="1" u="sng" dirty="0" smtClean="0">
                <a:solidFill>
                  <a:srgbClr val="663300"/>
                </a:solidFill>
              </a:rPr>
              <a:t>ODDELKI PODALJŠANEGA BIVANJA: </a:t>
            </a:r>
          </a:p>
          <a:p>
            <a:endParaRPr lang="sl-SI" b="1" dirty="0"/>
          </a:p>
          <a:p>
            <a:pPr marL="285750" indent="-285750">
              <a:buBlip>
                <a:blip r:embed="rId2"/>
              </a:buBlip>
            </a:pPr>
            <a:r>
              <a:rPr lang="sl-SI" b="1" dirty="0"/>
              <a:t>9</a:t>
            </a:r>
            <a:r>
              <a:rPr lang="sl-SI" b="1" dirty="0" smtClean="0"/>
              <a:t> oddelkov, 125,5 (preteklo leto 125) ur; </a:t>
            </a:r>
          </a:p>
          <a:p>
            <a:pPr marL="285750" indent="-285750">
              <a:buBlip>
                <a:blip r:embed="rId2"/>
              </a:buBlip>
            </a:pPr>
            <a:r>
              <a:rPr lang="sl-SI" b="1" dirty="0" smtClean="0"/>
              <a:t>od 1. do 5. razreda; </a:t>
            </a:r>
          </a:p>
          <a:p>
            <a:pPr marL="285750" indent="-285750">
              <a:buBlip>
                <a:blip r:embed="rId2"/>
              </a:buBlip>
            </a:pPr>
            <a:r>
              <a:rPr lang="sl-SI" b="1" dirty="0" smtClean="0"/>
              <a:t>od 12.05 do 16.15, dežurni oddelek do 16.30;</a:t>
            </a:r>
          </a:p>
          <a:p>
            <a:pPr marL="285750" indent="-285750">
              <a:buBlip>
                <a:blip r:embed="rId2"/>
              </a:buBlip>
            </a:pPr>
            <a:r>
              <a:rPr lang="sl-SI" b="1" dirty="0" smtClean="0"/>
              <a:t>230 učencev (93,9 % otrok od 1. do 5. razreda, 49,3 % vseh učencev šole).</a:t>
            </a:r>
          </a:p>
          <a:p>
            <a:pPr marL="285750" indent="-285750">
              <a:buBlip>
                <a:blip r:embed="rId2"/>
              </a:buBlip>
            </a:pPr>
            <a:endParaRPr lang="sl-SI" b="1" dirty="0"/>
          </a:p>
          <a:p>
            <a:r>
              <a:rPr lang="sl-SI" b="1" u="sng" dirty="0" smtClean="0">
                <a:solidFill>
                  <a:srgbClr val="663300"/>
                </a:solidFill>
              </a:rPr>
              <a:t>2. JUTRANJE VARSTVO: </a:t>
            </a:r>
            <a:endParaRPr lang="sl-SI" b="1" u="sng" dirty="0">
              <a:solidFill>
                <a:srgbClr val="663300"/>
              </a:solidFill>
            </a:endParaRPr>
          </a:p>
          <a:p>
            <a:pPr marL="285750" indent="-285750">
              <a:buBlip>
                <a:blip r:embed="rId2"/>
              </a:buBlip>
            </a:pPr>
            <a:r>
              <a:rPr lang="sl-SI" b="1" dirty="0" smtClean="0"/>
              <a:t>34 učencev 1.razreda;</a:t>
            </a:r>
          </a:p>
          <a:p>
            <a:pPr marL="285750" indent="-285750">
              <a:buBlip>
                <a:blip r:embed="rId2"/>
              </a:buBlip>
            </a:pPr>
            <a:r>
              <a:rPr lang="sl-SI" b="1" dirty="0" smtClean="0"/>
              <a:t>od 6.15 do 8. 15 ure; </a:t>
            </a:r>
          </a:p>
          <a:p>
            <a:pPr marL="285750" indent="-285750">
              <a:buBlip>
                <a:blip r:embed="rId2"/>
              </a:buBlip>
            </a:pPr>
            <a:r>
              <a:rPr lang="sl-SI" b="1" dirty="0" smtClean="0"/>
              <a:t> 47 učencev od 2. – 5. razreda</a:t>
            </a:r>
            <a:endParaRPr lang="sl-SI" b="1" dirty="0"/>
          </a:p>
          <a:p>
            <a:r>
              <a:rPr lang="sl-SI" b="1" u="sng" dirty="0" smtClean="0">
                <a:solidFill>
                  <a:srgbClr val="663300"/>
                </a:solidFill>
              </a:rPr>
              <a:t>3. DODATNI/DOPOLNILNI POUK</a:t>
            </a:r>
          </a:p>
          <a:p>
            <a:pPr marL="285750" indent="-285750">
              <a:buBlip>
                <a:blip r:embed="rId2"/>
              </a:buBlip>
            </a:pPr>
            <a:r>
              <a:rPr lang="sl-SI" b="1" dirty="0" smtClean="0"/>
              <a:t>realizirano</a:t>
            </a:r>
            <a:endParaRPr lang="sl-SI" b="1" u="sng" dirty="0">
              <a:solidFill>
                <a:srgbClr val="663300"/>
              </a:solidFill>
            </a:endParaRPr>
          </a:p>
          <a:p>
            <a:endParaRPr lang="sl-SI" b="1" u="sng" dirty="0" smtClean="0">
              <a:solidFill>
                <a:srgbClr val="663300"/>
              </a:solidFill>
            </a:endParaRPr>
          </a:p>
          <a:p>
            <a:r>
              <a:rPr lang="sl-SI" b="1" u="sng" dirty="0" smtClean="0">
                <a:solidFill>
                  <a:srgbClr val="663300"/>
                </a:solidFill>
              </a:rPr>
              <a:t>4. INDIVIDUALNA IN SKUPINSKA POMOČ</a:t>
            </a:r>
          </a:p>
          <a:p>
            <a:pPr marL="285750" indent="-285750">
              <a:buBlip>
                <a:blip r:embed="rId2"/>
              </a:buBlip>
            </a:pPr>
            <a:r>
              <a:rPr lang="sl-SI" b="1" dirty="0" smtClean="0"/>
              <a:t>142 učencev in učenk (80 </a:t>
            </a:r>
            <a:r>
              <a:rPr lang="sl-SI" b="1" smtClean="0"/>
              <a:t>učne </a:t>
            </a:r>
            <a:r>
              <a:rPr lang="sl-SI" b="1" smtClean="0"/>
              <a:t>težave </a:t>
            </a:r>
            <a:r>
              <a:rPr lang="sl-SI" b="1" dirty="0" smtClean="0"/>
              <a:t>+ 62 nadarjeni)</a:t>
            </a:r>
            <a:endParaRPr lang="sl-SI" b="1" u="sng" dirty="0" smtClean="0">
              <a:solidFill>
                <a:srgbClr val="663300"/>
              </a:solidFill>
            </a:endParaRPr>
          </a:p>
          <a:p>
            <a:endParaRPr lang="sl-SI" b="1" u="sng" dirty="0">
              <a:solidFill>
                <a:srgbClr val="663300"/>
              </a:solidFill>
            </a:endParaRPr>
          </a:p>
          <a:p>
            <a:endParaRPr lang="sl-SI" b="1" u="sng" dirty="0">
              <a:solidFill>
                <a:srgbClr val="663300"/>
              </a:solidFill>
            </a:endParaRPr>
          </a:p>
          <a:p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val="221509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3"/>
          <p:cNvSpPr/>
          <p:nvPr/>
        </p:nvSpPr>
        <p:spPr>
          <a:xfrm>
            <a:off x="539552" y="305068"/>
            <a:ext cx="828092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000" b="1" u="sng" dirty="0" smtClean="0">
                <a:solidFill>
                  <a:srgbClr val="663300"/>
                </a:solidFill>
              </a:rPr>
              <a:t>5. DELO Z NADARJENIMI UČENCI: </a:t>
            </a:r>
          </a:p>
          <a:p>
            <a:endParaRPr lang="sl-SI" sz="2000" b="1" u="sng" dirty="0" smtClean="0">
              <a:solidFill>
                <a:srgbClr val="663300"/>
              </a:solidFill>
            </a:endParaRPr>
          </a:p>
          <a:p>
            <a:endParaRPr lang="sl-SI" sz="2000" b="1" u="sng" dirty="0">
              <a:solidFill>
                <a:srgbClr val="663300"/>
              </a:solidFill>
            </a:endParaRPr>
          </a:p>
          <a:p>
            <a:endParaRPr lang="sl-SI" sz="2000" b="1" u="sng" dirty="0" smtClean="0">
              <a:solidFill>
                <a:srgbClr val="663300"/>
              </a:solidFill>
            </a:endParaRPr>
          </a:p>
          <a:p>
            <a:endParaRPr lang="sl-SI" sz="2000" b="1" u="sng" dirty="0">
              <a:solidFill>
                <a:srgbClr val="663300"/>
              </a:solidFill>
            </a:endParaRPr>
          </a:p>
          <a:p>
            <a:endParaRPr lang="sl-SI" sz="2000" b="1" u="sng" dirty="0" smtClean="0">
              <a:solidFill>
                <a:srgbClr val="663300"/>
              </a:solidFill>
            </a:endParaRPr>
          </a:p>
          <a:p>
            <a:endParaRPr lang="sl-SI" sz="2000" b="1" u="sng" dirty="0">
              <a:solidFill>
                <a:srgbClr val="663300"/>
              </a:solidFill>
            </a:endParaRPr>
          </a:p>
          <a:p>
            <a:endParaRPr lang="sl-SI" sz="2000" b="1" u="sng" dirty="0" smtClean="0">
              <a:solidFill>
                <a:srgbClr val="663300"/>
              </a:solidFill>
            </a:endParaRPr>
          </a:p>
          <a:p>
            <a:endParaRPr lang="sl-SI" sz="2000" b="1" u="sng" dirty="0">
              <a:solidFill>
                <a:srgbClr val="663300"/>
              </a:solidFill>
            </a:endParaRPr>
          </a:p>
          <a:p>
            <a:endParaRPr lang="sl-SI" sz="2000" b="1" u="sng" dirty="0" smtClean="0">
              <a:solidFill>
                <a:srgbClr val="663300"/>
              </a:solidFill>
            </a:endParaRPr>
          </a:p>
          <a:p>
            <a:endParaRPr lang="sl-SI" sz="2000" b="1" u="sng" dirty="0" smtClean="0">
              <a:solidFill>
                <a:srgbClr val="663300"/>
              </a:solidFill>
            </a:endParaRPr>
          </a:p>
          <a:p>
            <a:endParaRPr lang="sl-SI" sz="2000" b="1" u="sng" dirty="0" smtClean="0">
              <a:solidFill>
                <a:srgbClr val="663300"/>
              </a:solidFill>
            </a:endParaRPr>
          </a:p>
          <a:p>
            <a:endParaRPr lang="sl-SI" sz="2000" b="1" u="sng" dirty="0">
              <a:solidFill>
                <a:srgbClr val="663300"/>
              </a:solidFill>
            </a:endParaRPr>
          </a:p>
          <a:p>
            <a:endParaRPr lang="sl-SI" sz="2000" b="1" u="sng" dirty="0" smtClean="0">
              <a:solidFill>
                <a:srgbClr val="663300"/>
              </a:solidFill>
            </a:endParaRPr>
          </a:p>
          <a:p>
            <a:endParaRPr lang="sl-SI" sz="2000" b="1" u="sng" dirty="0">
              <a:solidFill>
                <a:srgbClr val="663300"/>
              </a:solidFill>
            </a:endParaRPr>
          </a:p>
          <a:p>
            <a:endParaRPr lang="sl-SI" sz="2000" b="1" u="sng" dirty="0">
              <a:solidFill>
                <a:srgbClr val="663300"/>
              </a:solidFill>
            </a:endParaRPr>
          </a:p>
          <a:p>
            <a:endParaRPr lang="sl-SI" sz="2000" b="1" u="sng" dirty="0" smtClean="0">
              <a:solidFill>
                <a:srgbClr val="663300"/>
              </a:solidFill>
            </a:endParaRPr>
          </a:p>
          <a:p>
            <a:r>
              <a:rPr lang="sl-SI" sz="2000" b="1" u="sng" dirty="0" smtClean="0">
                <a:solidFill>
                  <a:srgbClr val="663300"/>
                </a:solidFill>
              </a:rPr>
              <a:t>6. DODATNA STROKOVNA POMOČ:</a:t>
            </a:r>
          </a:p>
          <a:p>
            <a:pPr marL="342900" indent="-342900">
              <a:buBlip>
                <a:blip r:embed="rId2"/>
              </a:buBlip>
            </a:pPr>
            <a:r>
              <a:rPr lang="sl-SI" sz="2000" dirty="0" smtClean="0"/>
              <a:t>specialna pedagoginja, pedagoginja, socialni pedagoginji, psihologinja, učitelji (52 učencev /162ur)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755576" y="809219"/>
            <a:ext cx="792088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sl-SI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EVIDENTIRANI IN </a:t>
            </a:r>
            <a:r>
              <a:rPr lang="sl-SI" sz="1400" b="1" dirty="0">
                <a:latin typeface="Tahoma" pitchFamily="34" charset="0"/>
                <a:ea typeface="Times New Roman" pitchFamily="18" charset="0"/>
                <a:cs typeface="Tahoma" pitchFamily="34" charset="0"/>
              </a:rPr>
              <a:t>IDENTIFICIRANI NADARJENI UČENCI</a:t>
            </a:r>
            <a:endParaRPr lang="sl-SI" sz="1400" dirty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                                                                                                          </a:t>
            </a:r>
            <a:r>
              <a:rPr kumimoji="0" lang="sl-SI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VSI NADARJENI</a:t>
            </a:r>
            <a:endParaRPr kumimoji="0" lang="sl-SI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4850769" y="989948"/>
            <a:ext cx="324036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 </a:t>
            </a:r>
            <a:endParaRPr kumimoji="0" lang="sl-SI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5552752"/>
              </p:ext>
            </p:extLst>
          </p:nvPr>
        </p:nvGraphicFramePr>
        <p:xfrm>
          <a:off x="539552" y="1478459"/>
          <a:ext cx="5481310" cy="3797263"/>
        </p:xfrm>
        <a:graphic>
          <a:graphicData uri="http://schemas.openxmlformats.org/drawingml/2006/table">
            <a:tbl>
              <a:tblPr/>
              <a:tblGrid>
                <a:gridCol w="932071">
                  <a:extLst>
                    <a:ext uri="{9D8B030D-6E8A-4147-A177-3AD203B41FA5}">
                      <a16:colId xmlns:a16="http://schemas.microsoft.com/office/drawing/2014/main" val="4251142931"/>
                    </a:ext>
                  </a:extLst>
                </a:gridCol>
                <a:gridCol w="2269868">
                  <a:extLst>
                    <a:ext uri="{9D8B030D-6E8A-4147-A177-3AD203B41FA5}">
                      <a16:colId xmlns:a16="http://schemas.microsoft.com/office/drawing/2014/main" val="1217418415"/>
                    </a:ext>
                  </a:extLst>
                </a:gridCol>
                <a:gridCol w="2279371">
                  <a:extLst>
                    <a:ext uri="{9D8B030D-6E8A-4147-A177-3AD203B41FA5}">
                      <a16:colId xmlns:a16="http://schemas.microsoft.com/office/drawing/2014/main" val="2702274672"/>
                    </a:ext>
                  </a:extLst>
                </a:gridCol>
              </a:tblGrid>
              <a:tr h="5457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1" dirty="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RAZRED</a:t>
                      </a:r>
                      <a:endParaRPr lang="sl-SI" sz="12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3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1" dirty="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ŠTEVILO EVIDENTIRANIH</a:t>
                      </a:r>
                      <a:endParaRPr lang="sl-SI" sz="12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3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1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ŠTEVILO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1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IDENTIFICIRANIH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7285520"/>
                  </a:ext>
                </a:extLst>
              </a:tr>
              <a:tr h="2501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4. a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6</a:t>
                      </a:r>
                      <a:endParaRPr lang="sl-SI" sz="12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6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9520045"/>
                  </a:ext>
                </a:extLst>
              </a:tr>
              <a:tr h="2501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4. b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3</a:t>
                      </a:r>
                      <a:endParaRPr lang="sl-SI" sz="12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2</a:t>
                      </a:r>
                      <a:endParaRPr lang="sl-SI" sz="12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2174119"/>
                  </a:ext>
                </a:extLst>
              </a:tr>
              <a:tr h="2501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5. a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0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0</a:t>
                      </a:r>
                      <a:endParaRPr lang="sl-SI" sz="12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4155826"/>
                  </a:ext>
                </a:extLst>
              </a:tr>
              <a:tr h="2501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5. b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2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2</a:t>
                      </a:r>
                      <a:endParaRPr lang="sl-SI" sz="12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0608968"/>
                  </a:ext>
                </a:extLst>
              </a:tr>
              <a:tr h="2501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6. a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2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2</a:t>
                      </a:r>
                      <a:endParaRPr lang="sl-SI" sz="12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2306310"/>
                  </a:ext>
                </a:extLst>
              </a:tr>
              <a:tr h="2501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6. b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2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2</a:t>
                      </a:r>
                      <a:endParaRPr lang="sl-SI" sz="12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4505358"/>
                  </a:ext>
                </a:extLst>
              </a:tr>
              <a:tr h="2501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7. a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0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0</a:t>
                      </a:r>
                      <a:endParaRPr lang="sl-SI" sz="12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6815080"/>
                  </a:ext>
                </a:extLst>
              </a:tr>
              <a:tr h="2501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7. b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1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1</a:t>
                      </a:r>
                      <a:endParaRPr lang="sl-SI" sz="12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1034254"/>
                  </a:ext>
                </a:extLst>
              </a:tr>
              <a:tr h="2501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8. a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1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1</a:t>
                      </a:r>
                      <a:endParaRPr lang="sl-SI" sz="12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7594241"/>
                  </a:ext>
                </a:extLst>
              </a:tr>
              <a:tr h="2501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8. b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0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0</a:t>
                      </a:r>
                      <a:endParaRPr lang="sl-SI" sz="12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5077679"/>
                  </a:ext>
                </a:extLst>
              </a:tr>
              <a:tr h="2501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9. a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0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0</a:t>
                      </a:r>
                      <a:endParaRPr lang="sl-SI" sz="12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7380027"/>
                  </a:ext>
                </a:extLst>
              </a:tr>
              <a:tr h="2501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9.b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0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0</a:t>
                      </a:r>
                      <a:endParaRPr lang="sl-SI" sz="12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8058988"/>
                  </a:ext>
                </a:extLst>
              </a:tr>
              <a:tr h="2501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SKUPAJ</a:t>
                      </a:r>
                      <a:endParaRPr lang="sl-SI" sz="12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17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16</a:t>
                      </a:r>
                      <a:endParaRPr lang="sl-SI" sz="12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7934306"/>
                  </a:ext>
                </a:extLst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0185476"/>
              </p:ext>
            </p:extLst>
          </p:nvPr>
        </p:nvGraphicFramePr>
        <p:xfrm>
          <a:off x="6588224" y="1478442"/>
          <a:ext cx="1945257" cy="4254810"/>
        </p:xfrm>
        <a:graphic>
          <a:graphicData uri="http://schemas.openxmlformats.org/drawingml/2006/table">
            <a:tbl>
              <a:tblPr/>
              <a:tblGrid>
                <a:gridCol w="877014">
                  <a:extLst>
                    <a:ext uri="{9D8B030D-6E8A-4147-A177-3AD203B41FA5}">
                      <a16:colId xmlns:a16="http://schemas.microsoft.com/office/drawing/2014/main" val="3121926593"/>
                    </a:ext>
                  </a:extLst>
                </a:gridCol>
                <a:gridCol w="1068243">
                  <a:extLst>
                    <a:ext uri="{9D8B030D-6E8A-4147-A177-3AD203B41FA5}">
                      <a16:colId xmlns:a16="http://schemas.microsoft.com/office/drawing/2014/main" val="3111751706"/>
                    </a:ext>
                  </a:extLst>
                </a:gridCol>
              </a:tblGrid>
              <a:tr h="3039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100" b="1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RAZRED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3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100" b="1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ŠTEVILO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9661831"/>
                  </a:ext>
                </a:extLst>
              </a:tr>
              <a:tr h="3039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4.a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6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8058530"/>
                  </a:ext>
                </a:extLst>
              </a:tr>
              <a:tr h="3039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4.b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2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1499657"/>
                  </a:ext>
                </a:extLst>
              </a:tr>
              <a:tr h="3039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5.a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2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4227817"/>
                  </a:ext>
                </a:extLst>
              </a:tr>
              <a:tr h="3039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5.b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3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9821340"/>
                  </a:ext>
                </a:extLst>
              </a:tr>
              <a:tr h="3039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6.a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6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6461498"/>
                  </a:ext>
                </a:extLst>
              </a:tr>
              <a:tr h="3039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6.b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4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0092331"/>
                  </a:ext>
                </a:extLst>
              </a:tr>
              <a:tr h="3039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7.a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6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2984439"/>
                  </a:ext>
                </a:extLst>
              </a:tr>
              <a:tr h="3039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7.b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6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6605338"/>
                  </a:ext>
                </a:extLst>
              </a:tr>
              <a:tr h="3039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8.a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6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9812022"/>
                  </a:ext>
                </a:extLst>
              </a:tr>
              <a:tr h="3039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8.b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6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2212773"/>
                  </a:ext>
                </a:extLst>
              </a:tr>
              <a:tr h="3039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9.a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8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6124744"/>
                  </a:ext>
                </a:extLst>
              </a:tr>
              <a:tr h="3039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9.b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9900" algn="ctr"/>
                          <a:tab pos="784860" algn="l"/>
                        </a:tabLst>
                      </a:pPr>
                      <a:r>
                        <a:rPr lang="sl-SI" sz="11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8</a:t>
                      </a:r>
                      <a:endParaRPr lang="sl-SI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1343484"/>
                  </a:ext>
                </a:extLst>
              </a:tr>
              <a:tr h="3039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SKUPAJ</a:t>
                      </a:r>
                      <a:endParaRPr lang="sl-SI" sz="12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9900" algn="ctr"/>
                          <a:tab pos="784860" algn="l"/>
                        </a:tabLst>
                      </a:pPr>
                      <a:r>
                        <a:rPr lang="sl-SI" sz="1100" dirty="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63</a:t>
                      </a:r>
                      <a:endParaRPr lang="sl-SI" sz="12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8905949"/>
                  </a:ext>
                </a:extLst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6307945" y="3068293"/>
            <a:ext cx="9495494" cy="510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4442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adko">
  <a:themeElements>
    <a:clrScheme name="Oranžno-rumen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Gladk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ladk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4000</TotalTime>
  <Words>2107</Words>
  <Application>Microsoft Office PowerPoint</Application>
  <PresentationFormat>Diaprojekcija na zaslonu (4:3)</PresentationFormat>
  <Paragraphs>769</Paragraphs>
  <Slides>24</Slides>
  <Notes>1</Notes>
  <HiddenSlides>0</HiddenSlides>
  <MMClips>0</MMClips>
  <ScaleCrop>false</ScaleCrop>
  <HeadingPairs>
    <vt:vector size="6" baseType="variant">
      <vt:variant>
        <vt:lpstr>Uporabljene pisave</vt:lpstr>
      </vt:variant>
      <vt:variant>
        <vt:i4>8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24</vt:i4>
      </vt:variant>
    </vt:vector>
  </HeadingPairs>
  <TitlesOfParts>
    <vt:vector size="33" baseType="lpstr">
      <vt:lpstr>Arial</vt:lpstr>
      <vt:lpstr>Calibri</vt:lpstr>
      <vt:lpstr>Monotype Corsiva</vt:lpstr>
      <vt:lpstr>Tahoma</vt:lpstr>
      <vt:lpstr>Times New Roman</vt:lpstr>
      <vt:lpstr>Trebuchet MS</vt:lpstr>
      <vt:lpstr>TTE10E4808t00</vt:lpstr>
      <vt:lpstr>Wingdings 3</vt:lpstr>
      <vt:lpstr>Gladko</vt:lpstr>
      <vt:lpstr>      POROČILO O                  REALIZACIJI           LETNEGA   DELOVNEGA NAČRTA                         2019/2020  OŠ PREŽIHOVEGA VORANCA                   MARIBOR </vt:lpstr>
      <vt:lpstr>PowerPointova predstavitev</vt:lpstr>
      <vt:lpstr>REALIZACIJA OBVEZNEGA PROGRAMA  </vt:lpstr>
      <vt:lpstr>Pouk na daljavo</vt:lpstr>
      <vt:lpstr>UČNI USPEH</vt:lpstr>
      <vt:lpstr>NACIONALNO PREVERJANJE ZNANJA</vt:lpstr>
      <vt:lpstr>                         ŠOLSKI OBISK</vt:lpstr>
      <vt:lpstr>REALIZACIJA RAZŠIRJENEGA PROGRAMA</vt:lpstr>
      <vt:lpstr>PowerPointova predstavitev</vt:lpstr>
      <vt:lpstr>PowerPointova predstavitev</vt:lpstr>
      <vt:lpstr>REALIZACIJA DODATNEGA PROGRAMA</vt:lpstr>
      <vt:lpstr>TEKMOVANJA IZ ZNANJ</vt:lpstr>
      <vt:lpstr>TEKMOVANJA IZ ZNANJ</vt:lpstr>
      <vt:lpstr>ŠPORTNA TEKMOVANJA</vt:lpstr>
      <vt:lpstr>ŠPORTNA TEKMOVANJA</vt:lpstr>
      <vt:lpstr>OSTALA POMEMBNA TEKMOVANJA IN  SODELOVANJA </vt:lpstr>
      <vt:lpstr>NATEČAJI</vt:lpstr>
      <vt:lpstr>EKSKURZIJE</vt:lpstr>
      <vt:lpstr>KULTURNA DEJAVNOST</vt:lpstr>
      <vt:lpstr>PowerPointova predstavitev</vt:lpstr>
      <vt:lpstr>PROJEKTI ŠOLE</vt:lpstr>
      <vt:lpstr>           BRALNA ZNAČKA</vt:lpstr>
      <vt:lpstr>     SODELOVANJE S STARŠI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OŠ Prežihovega Voranca Maribor    POROČILO O REALIZACIJI LDN  2011/2012</dc:title>
  <dc:creator>ucitelj</dc:creator>
  <cp:lastModifiedBy>Uporabnik sistema Windows</cp:lastModifiedBy>
  <cp:revision>152</cp:revision>
  <dcterms:created xsi:type="dcterms:W3CDTF">2012-08-29T16:13:41Z</dcterms:created>
  <dcterms:modified xsi:type="dcterms:W3CDTF">2020-09-23T14:25:15Z</dcterms:modified>
</cp:coreProperties>
</file>