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lvl="0">
      <a:defRPr lang="sl-SI"/>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3CEAE733-81E0-4217-91C1-D39439049160}" type="datetimeFigureOut">
              <a:rPr lang="sl-SI" smtClean="0"/>
              <a:t>15. 04. 2021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E2C1367-74EF-4929-99A1-F3474C57DD4C}" type="slidenum">
              <a:rPr lang="sl-SI" smtClean="0"/>
              <a:t>‹#›</a:t>
            </a:fld>
            <a:endParaRPr lang="sl-SI"/>
          </a:p>
        </p:txBody>
      </p:sp>
    </p:spTree>
    <p:extLst>
      <p:ext uri="{BB962C8B-B14F-4D97-AF65-F5344CB8AC3E}">
        <p14:creationId xmlns:p14="http://schemas.microsoft.com/office/powerpoint/2010/main" val="2346313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3CEAE733-81E0-4217-91C1-D39439049160}" type="datetimeFigureOut">
              <a:rPr lang="sl-SI" smtClean="0"/>
              <a:t>15. 04. 2021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E2C1367-74EF-4929-99A1-F3474C57DD4C}" type="slidenum">
              <a:rPr lang="sl-SI" smtClean="0"/>
              <a:t>‹#›</a:t>
            </a:fld>
            <a:endParaRPr lang="sl-SI"/>
          </a:p>
        </p:txBody>
      </p:sp>
    </p:spTree>
    <p:extLst>
      <p:ext uri="{BB962C8B-B14F-4D97-AF65-F5344CB8AC3E}">
        <p14:creationId xmlns:p14="http://schemas.microsoft.com/office/powerpoint/2010/main" val="420474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3CEAE733-81E0-4217-91C1-D39439049160}" type="datetimeFigureOut">
              <a:rPr lang="sl-SI" smtClean="0"/>
              <a:t>15. 04. 2021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E2C1367-74EF-4929-99A1-F3474C57DD4C}" type="slidenum">
              <a:rPr lang="sl-SI" smtClean="0"/>
              <a:t>‹#›</a:t>
            </a:fld>
            <a:endParaRPr lang="sl-SI"/>
          </a:p>
        </p:txBody>
      </p:sp>
    </p:spTree>
    <p:extLst>
      <p:ext uri="{BB962C8B-B14F-4D97-AF65-F5344CB8AC3E}">
        <p14:creationId xmlns:p14="http://schemas.microsoft.com/office/powerpoint/2010/main" val="382536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3CEAE733-81E0-4217-91C1-D39439049160}" type="datetimeFigureOut">
              <a:rPr lang="sl-SI" smtClean="0"/>
              <a:t>15. 04. 2021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E2C1367-74EF-4929-99A1-F3474C57DD4C}" type="slidenum">
              <a:rPr lang="sl-SI" smtClean="0"/>
              <a:t>‹#›</a:t>
            </a:fld>
            <a:endParaRPr lang="sl-SI"/>
          </a:p>
        </p:txBody>
      </p:sp>
    </p:spTree>
    <p:extLst>
      <p:ext uri="{BB962C8B-B14F-4D97-AF65-F5344CB8AC3E}">
        <p14:creationId xmlns:p14="http://schemas.microsoft.com/office/powerpoint/2010/main" val="3239532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3CEAE733-81E0-4217-91C1-D39439049160}" type="datetimeFigureOut">
              <a:rPr lang="sl-SI" smtClean="0"/>
              <a:t>15. 04. 2021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E2C1367-74EF-4929-99A1-F3474C57DD4C}" type="slidenum">
              <a:rPr lang="sl-SI" smtClean="0"/>
              <a:t>‹#›</a:t>
            </a:fld>
            <a:endParaRPr lang="sl-SI"/>
          </a:p>
        </p:txBody>
      </p:sp>
    </p:spTree>
    <p:extLst>
      <p:ext uri="{BB962C8B-B14F-4D97-AF65-F5344CB8AC3E}">
        <p14:creationId xmlns:p14="http://schemas.microsoft.com/office/powerpoint/2010/main" val="1035022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3CEAE733-81E0-4217-91C1-D39439049160}" type="datetimeFigureOut">
              <a:rPr lang="sl-SI" smtClean="0"/>
              <a:t>15. 04. 2021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8E2C1367-74EF-4929-99A1-F3474C57DD4C}" type="slidenum">
              <a:rPr lang="sl-SI" smtClean="0"/>
              <a:t>‹#›</a:t>
            </a:fld>
            <a:endParaRPr lang="sl-SI"/>
          </a:p>
        </p:txBody>
      </p:sp>
    </p:spTree>
    <p:extLst>
      <p:ext uri="{BB962C8B-B14F-4D97-AF65-F5344CB8AC3E}">
        <p14:creationId xmlns:p14="http://schemas.microsoft.com/office/powerpoint/2010/main" val="21480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3CEAE733-81E0-4217-91C1-D39439049160}" type="datetimeFigureOut">
              <a:rPr lang="sl-SI" smtClean="0"/>
              <a:t>15. 04. 2021</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8E2C1367-74EF-4929-99A1-F3474C57DD4C}" type="slidenum">
              <a:rPr lang="sl-SI" smtClean="0"/>
              <a:t>‹#›</a:t>
            </a:fld>
            <a:endParaRPr lang="sl-SI"/>
          </a:p>
        </p:txBody>
      </p:sp>
    </p:spTree>
    <p:extLst>
      <p:ext uri="{BB962C8B-B14F-4D97-AF65-F5344CB8AC3E}">
        <p14:creationId xmlns:p14="http://schemas.microsoft.com/office/powerpoint/2010/main" val="4042561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3CEAE733-81E0-4217-91C1-D39439049160}" type="datetimeFigureOut">
              <a:rPr lang="sl-SI" smtClean="0"/>
              <a:t>15. 04. 2021</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8E2C1367-74EF-4929-99A1-F3474C57DD4C}" type="slidenum">
              <a:rPr lang="sl-SI" smtClean="0"/>
              <a:t>‹#›</a:t>
            </a:fld>
            <a:endParaRPr lang="sl-SI"/>
          </a:p>
        </p:txBody>
      </p:sp>
    </p:spTree>
    <p:extLst>
      <p:ext uri="{BB962C8B-B14F-4D97-AF65-F5344CB8AC3E}">
        <p14:creationId xmlns:p14="http://schemas.microsoft.com/office/powerpoint/2010/main" val="631487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3CEAE733-81E0-4217-91C1-D39439049160}" type="datetimeFigureOut">
              <a:rPr lang="sl-SI" smtClean="0"/>
              <a:t>15. 04. 2021</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8E2C1367-74EF-4929-99A1-F3474C57DD4C}" type="slidenum">
              <a:rPr lang="sl-SI" smtClean="0"/>
              <a:t>‹#›</a:t>
            </a:fld>
            <a:endParaRPr lang="sl-SI"/>
          </a:p>
        </p:txBody>
      </p:sp>
    </p:spTree>
    <p:extLst>
      <p:ext uri="{BB962C8B-B14F-4D97-AF65-F5344CB8AC3E}">
        <p14:creationId xmlns:p14="http://schemas.microsoft.com/office/powerpoint/2010/main" val="1458867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3CEAE733-81E0-4217-91C1-D39439049160}" type="datetimeFigureOut">
              <a:rPr lang="sl-SI" smtClean="0"/>
              <a:t>15. 04. 2021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8E2C1367-74EF-4929-99A1-F3474C57DD4C}" type="slidenum">
              <a:rPr lang="sl-SI" smtClean="0"/>
              <a:t>‹#›</a:t>
            </a:fld>
            <a:endParaRPr lang="sl-SI"/>
          </a:p>
        </p:txBody>
      </p:sp>
    </p:spTree>
    <p:extLst>
      <p:ext uri="{BB962C8B-B14F-4D97-AF65-F5344CB8AC3E}">
        <p14:creationId xmlns:p14="http://schemas.microsoft.com/office/powerpoint/2010/main" val="2475000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3CEAE733-81E0-4217-91C1-D39439049160}" type="datetimeFigureOut">
              <a:rPr lang="sl-SI" smtClean="0"/>
              <a:t>15. 04. 2021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8E2C1367-74EF-4929-99A1-F3474C57DD4C}" type="slidenum">
              <a:rPr lang="sl-SI" smtClean="0"/>
              <a:t>‹#›</a:t>
            </a:fld>
            <a:endParaRPr lang="sl-SI"/>
          </a:p>
        </p:txBody>
      </p:sp>
    </p:spTree>
    <p:extLst>
      <p:ext uri="{BB962C8B-B14F-4D97-AF65-F5344CB8AC3E}">
        <p14:creationId xmlns:p14="http://schemas.microsoft.com/office/powerpoint/2010/main" val="1256294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AE733-81E0-4217-91C1-D39439049160}" type="datetimeFigureOut">
              <a:rPr lang="sl-SI" smtClean="0"/>
              <a:t>15. 04. 2021</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C1367-74EF-4929-99A1-F3474C57DD4C}" type="slidenum">
              <a:rPr lang="sl-SI" smtClean="0"/>
              <a:t>‹#›</a:t>
            </a:fld>
            <a:endParaRPr lang="sl-SI"/>
          </a:p>
        </p:txBody>
      </p:sp>
    </p:spTree>
    <p:extLst>
      <p:ext uri="{BB962C8B-B14F-4D97-AF65-F5344CB8AC3E}">
        <p14:creationId xmlns:p14="http://schemas.microsoft.com/office/powerpoint/2010/main" val="2995215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21327" y="429779"/>
            <a:ext cx="10515600" cy="1860839"/>
          </a:xfrm>
        </p:spPr>
        <p:txBody>
          <a:bodyPr>
            <a:normAutofit/>
          </a:bodyPr>
          <a:lstStyle/>
          <a:p>
            <a:r>
              <a:rPr lang="sl-SI" sz="9600" dirty="0" smtClean="0">
                <a:solidFill>
                  <a:srgbClr val="FF0000"/>
                </a:solidFill>
              </a:rPr>
              <a:t>MAŠINA ZGODBA</a:t>
            </a:r>
            <a:endParaRPr lang="sl-SI" sz="9600" dirty="0">
              <a:solidFill>
                <a:srgbClr val="FF0000"/>
              </a:solidFill>
            </a:endParaRPr>
          </a:p>
        </p:txBody>
      </p:sp>
      <p:sp>
        <p:nvSpPr>
          <p:cNvPr id="3" name="Podnaslov 2"/>
          <p:cNvSpPr>
            <a:spLocks noGrp="1"/>
          </p:cNvSpPr>
          <p:nvPr>
            <p:ph idx="1"/>
          </p:nvPr>
        </p:nvSpPr>
        <p:spPr>
          <a:xfrm>
            <a:off x="203200" y="1921163"/>
            <a:ext cx="6668655" cy="4849091"/>
          </a:xfrm>
        </p:spPr>
        <p:txBody>
          <a:bodyPr>
            <a:normAutofit/>
          </a:bodyPr>
          <a:lstStyle/>
          <a:p>
            <a:endParaRPr lang="sl-SI" dirty="0" smtClean="0"/>
          </a:p>
          <a:p>
            <a:endParaRPr lang="sl-SI" dirty="0"/>
          </a:p>
          <a:p>
            <a:endParaRPr lang="sl-SI" dirty="0" smtClean="0"/>
          </a:p>
          <a:p>
            <a:endParaRPr lang="sl-SI" dirty="0"/>
          </a:p>
          <a:p>
            <a:endParaRPr lang="sl-SI" dirty="0" smtClean="0"/>
          </a:p>
          <a:p>
            <a:endParaRPr lang="sl-SI" dirty="0"/>
          </a:p>
          <a:p>
            <a:endParaRPr lang="sl-SI" dirty="0" smtClean="0"/>
          </a:p>
          <a:p>
            <a:endParaRPr lang="sl-SI" dirty="0"/>
          </a:p>
          <a:p>
            <a:r>
              <a:rPr lang="sl-SI" sz="2400" dirty="0" smtClean="0"/>
              <a:t>Pripravili: Gašper Ekart, </a:t>
            </a:r>
            <a:r>
              <a:rPr lang="sl-SI" sz="2400" dirty="0" err="1" smtClean="0"/>
              <a:t>Harun</a:t>
            </a:r>
            <a:r>
              <a:rPr lang="sl-SI" sz="2400" dirty="0" smtClean="0"/>
              <a:t> </a:t>
            </a:r>
            <a:r>
              <a:rPr lang="sl-SI" sz="2400" dirty="0" err="1" smtClean="0"/>
              <a:t>Tihić</a:t>
            </a:r>
            <a:r>
              <a:rPr lang="sl-SI" sz="2400" dirty="0" smtClean="0"/>
              <a:t>, </a:t>
            </a:r>
            <a:r>
              <a:rPr lang="sl-SI" sz="2400" dirty="0" err="1" smtClean="0"/>
              <a:t>Mai</a:t>
            </a:r>
            <a:r>
              <a:rPr lang="sl-SI" sz="2400" dirty="0" smtClean="0"/>
              <a:t> </a:t>
            </a:r>
            <a:r>
              <a:rPr lang="sl-SI" sz="2400" dirty="0" err="1" smtClean="0"/>
              <a:t>Valder</a:t>
            </a:r>
            <a:r>
              <a:rPr lang="sl-SI" sz="2400" dirty="0" smtClean="0"/>
              <a:t>, Jure dolgov</a:t>
            </a:r>
            <a:endParaRPr lang="sl-SI" sz="2400" dirty="0"/>
          </a:p>
          <a:p>
            <a:endParaRPr lang="sl-SI" dirty="0"/>
          </a:p>
        </p:txBody>
      </p:sp>
    </p:spTree>
    <p:extLst>
      <p:ext uri="{BB962C8B-B14F-4D97-AF65-F5344CB8AC3E}">
        <p14:creationId xmlns:p14="http://schemas.microsoft.com/office/powerpoint/2010/main" val="1246721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230909" y="457200"/>
            <a:ext cx="4541100" cy="632700"/>
          </a:xfrm>
          <a:prstGeom prst="rect">
            <a:avLst/>
          </a:prstGeom>
          <a:noFill/>
          <a:ln>
            <a:noFill/>
          </a:ln>
        </p:spPr>
        <p:txBody>
          <a:bodyPr lIns="91425" tIns="45700" rIns="91425" bIns="45700" anchor="b" anchorCtr="0">
            <a:normAutofit/>
          </a:bodyPr>
          <a:lstStyle/>
          <a:p>
            <a:pPr marL="0" lvl="0" indent="0" algn="l" rtl="0">
              <a:lnSpc>
                <a:spcPct val="90000"/>
              </a:lnSpc>
              <a:spcBef>
                <a:spcPts val="0"/>
              </a:spcBef>
              <a:buClr>
                <a:schemeClr val="dk1"/>
              </a:buClr>
              <a:buSzPct val="25000"/>
              <a:buFont typeface="Calibri"/>
              <a:buNone/>
            </a:pPr>
            <a:r>
              <a:rPr lang="sl-SI"/>
              <a:t>DONACIJE</a:t>
            </a:r>
          </a:p>
        </p:txBody>
      </p:sp>
      <p:sp>
        <p:nvSpPr>
          <p:cNvPr id="38" name="Shape 38"/>
          <p:cNvSpPr txBox="1">
            <a:spLocks noGrp="1"/>
          </p:cNvSpPr>
          <p:nvPr>
            <p:ph type="body" idx="1"/>
          </p:nvPr>
        </p:nvSpPr>
        <p:spPr>
          <a:xfrm>
            <a:off x="5183188" y="987425"/>
            <a:ext cx="6172200" cy="4873500"/>
          </a:xfrm>
          <a:prstGeom prst="rect">
            <a:avLst/>
          </a:prstGeom>
          <a:noFill/>
          <a:ln>
            <a:noFill/>
          </a:ln>
        </p:spPr>
        <p:txBody>
          <a:bodyPr lIns="91425" tIns="45700" rIns="91425" bIns="45700" anchor="t" anchorCtr="0">
            <a:normAutofit/>
          </a:bodyPr>
          <a:lstStyle/>
          <a:p>
            <a:pPr marL="228600" lvl="0" indent="-228600" algn="l" rtl="0">
              <a:lnSpc>
                <a:spcPct val="90000"/>
              </a:lnSpc>
              <a:spcBef>
                <a:spcPts val="0"/>
              </a:spcBef>
              <a:buClr>
                <a:schemeClr val="dk1"/>
              </a:buClr>
              <a:buSzPct val="100000"/>
              <a:buNone/>
            </a:pPr>
            <a:endParaRPr/>
          </a:p>
        </p:txBody>
      </p:sp>
      <p:sp>
        <p:nvSpPr>
          <p:cNvPr id="39" name="Shape 39"/>
          <p:cNvSpPr txBox="1">
            <a:spLocks noGrp="1"/>
          </p:cNvSpPr>
          <p:nvPr>
            <p:ph type="body" idx="2"/>
          </p:nvPr>
        </p:nvSpPr>
        <p:spPr>
          <a:xfrm>
            <a:off x="138545" y="1089891"/>
            <a:ext cx="4430400" cy="5578800"/>
          </a:xfrm>
          <a:prstGeom prst="rect">
            <a:avLst/>
          </a:prstGeom>
          <a:noFill/>
          <a:ln>
            <a:noFill/>
          </a:ln>
        </p:spPr>
        <p:txBody>
          <a:bodyPr lIns="91425" tIns="45700" rIns="91425" bIns="45700" anchor="t" anchorCtr="0">
            <a:normAutofit/>
          </a:bodyPr>
          <a:lstStyle/>
          <a:p>
            <a:pPr marL="0" lvl="0" indent="0" algn="l" rtl="0">
              <a:lnSpc>
                <a:spcPct val="90000"/>
              </a:lnSpc>
              <a:spcBef>
                <a:spcPts val="0"/>
              </a:spcBef>
              <a:buClr>
                <a:schemeClr val="dk1"/>
              </a:buClr>
              <a:buSzPct val="25000"/>
              <a:buNone/>
            </a:pPr>
            <a:r>
              <a:rPr lang="sl-SI" sz="2400" dirty="0"/>
              <a:t>Ker je poleti 2020 bilo stanje Mašinega srca boljše</a:t>
            </a:r>
            <a:r>
              <a:rPr lang="sl-SI" sz="2400" dirty="0" smtClean="0"/>
              <a:t>, se </a:t>
            </a:r>
            <a:r>
              <a:rPr lang="sl-SI" sz="2400" dirty="0"/>
              <a:t>je mama odločila, da bo iskala vse možnosti za izboljšanje hrbtenice. Mama jo je začela voziti na APM terapije. Našla je tudi ekipo iz Srbije, ki poučuje BDA terapije. Na žalost pa so te učne ure zelo drage saj je prvo izobraževanje stalo kar 880 evrov. Zelo veliko stanejo tudi terapevtski pripomočki in pot v Italijo. Ker Mašina mama ne more zagotoviti dovolj sredstev za samoplačniške terapije vas prosi za donacijo s katero bo lahko pokrila stroške.</a:t>
            </a:r>
          </a:p>
        </p:txBody>
      </p:sp>
      <p:pic>
        <p:nvPicPr>
          <p:cNvPr id="40" name="Shape 40"/>
          <p:cNvPicPr preferRelativeResize="0"/>
          <p:nvPr/>
        </p:nvPicPr>
        <p:blipFill>
          <a:blip r:embed="rId4">
            <a:alphaModFix/>
          </a:blip>
          <a:stretch>
            <a:fillRect/>
          </a:stretch>
        </p:blipFill>
        <p:spPr>
          <a:xfrm>
            <a:off x="4568827" y="1130164"/>
            <a:ext cx="6763998" cy="4588139"/>
          </a:xfrm>
          <a:prstGeom prst="rect">
            <a:avLst/>
          </a:prstGeom>
          <a:noFill/>
          <a:ln>
            <a:noFill/>
          </a:ln>
        </p:spPr>
      </p:pic>
      <p:pic>
        <p:nvPicPr>
          <p:cNvPr id="3" name="Slika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08543" y="32775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839787" y="277089"/>
            <a:ext cx="3932100" cy="1006800"/>
          </a:xfrm>
          <a:prstGeom prst="rect">
            <a:avLst/>
          </a:prstGeom>
          <a:noFill/>
          <a:ln>
            <a:noFill/>
          </a:ln>
        </p:spPr>
        <p:txBody>
          <a:bodyPr lIns="91425" tIns="45700" rIns="91425" bIns="45700" anchor="b" anchorCtr="0">
            <a:normAutofit/>
          </a:bodyPr>
          <a:lstStyle/>
          <a:p>
            <a:pPr marL="0" lvl="0" indent="0" algn="l" rtl="0">
              <a:lnSpc>
                <a:spcPct val="90000"/>
              </a:lnSpc>
              <a:spcBef>
                <a:spcPts val="0"/>
              </a:spcBef>
              <a:buClr>
                <a:schemeClr val="dk1"/>
              </a:buClr>
              <a:buSzPct val="25000"/>
              <a:buFont typeface="Calibri"/>
              <a:buNone/>
            </a:pPr>
            <a:r>
              <a:rPr lang="sl-SI"/>
              <a:t>ROJSTVO</a:t>
            </a:r>
          </a:p>
        </p:txBody>
      </p:sp>
      <p:sp>
        <p:nvSpPr>
          <p:cNvPr id="13" name="Shape 13"/>
          <p:cNvSpPr>
            <a:spLocks noGrp="1"/>
          </p:cNvSpPr>
          <p:nvPr>
            <p:ph type="pic" idx="1"/>
          </p:nvPr>
        </p:nvSpPr>
        <p:spPr>
          <a:xfrm>
            <a:off x="5183188" y="987425"/>
            <a:ext cx="6172200" cy="4873500"/>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14" name="Shape 14"/>
          <p:cNvSpPr txBox="1">
            <a:spLocks noGrp="1"/>
          </p:cNvSpPr>
          <p:nvPr>
            <p:ph type="body" idx="2"/>
          </p:nvPr>
        </p:nvSpPr>
        <p:spPr>
          <a:xfrm>
            <a:off x="83127" y="1283855"/>
            <a:ext cx="5006100" cy="5574000"/>
          </a:xfrm>
          <a:prstGeom prst="rect">
            <a:avLst/>
          </a:prstGeom>
          <a:noFill/>
          <a:ln>
            <a:noFill/>
          </a:ln>
        </p:spPr>
        <p:txBody>
          <a:bodyPr lIns="91425" tIns="45700" rIns="91425" bIns="45700" anchor="t" anchorCtr="0">
            <a:normAutofit/>
          </a:bodyPr>
          <a:lstStyle/>
          <a:p>
            <a:pPr marL="0" lvl="0" indent="0" algn="l" rtl="0">
              <a:lnSpc>
                <a:spcPct val="80000"/>
              </a:lnSpc>
              <a:spcBef>
                <a:spcPts val="0"/>
              </a:spcBef>
              <a:spcAft>
                <a:spcPts val="0"/>
              </a:spcAft>
              <a:buClr>
                <a:schemeClr val="dk1"/>
              </a:buClr>
              <a:buSzPct val="25000"/>
              <a:buNone/>
            </a:pPr>
            <a:r>
              <a:rPr lang="sl-SI" sz="4000" dirty="0" smtClean="0"/>
              <a:t>Po Mašinem rojstvu je zdravnik povedal mami da </a:t>
            </a:r>
            <a:r>
              <a:rPr lang="sl-SI" sz="4000" dirty="0"/>
              <a:t>z Mašo ni vse v redu. Pove ji da ima atrezijo požiralnika in prirojeno srčno napako, zaradi katere mora biti operirana čimprej. </a:t>
            </a:r>
            <a:endParaRPr dirty="0"/>
          </a:p>
        </p:txBody>
      </p:sp>
      <p:pic>
        <p:nvPicPr>
          <p:cNvPr id="15" name="Shape 15"/>
          <p:cNvPicPr preferRelativeResize="0"/>
          <p:nvPr/>
        </p:nvPicPr>
        <p:blipFill>
          <a:blip r:embed="rId4">
            <a:alphaModFix/>
          </a:blip>
          <a:stretch>
            <a:fillRect/>
          </a:stretch>
        </p:blipFill>
        <p:spPr>
          <a:xfrm>
            <a:off x="5675807" y="500150"/>
            <a:ext cx="6172199" cy="5857706"/>
          </a:xfrm>
          <a:prstGeom prst="rect">
            <a:avLst/>
          </a:prstGeom>
          <a:noFill/>
          <a:ln>
            <a:noFill/>
          </a:ln>
        </p:spPr>
      </p:pic>
      <p:pic>
        <p:nvPicPr>
          <p:cNvPr id="2" name="Slik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839787" y="457200"/>
            <a:ext cx="3932100" cy="87600"/>
          </a:xfrm>
          <a:prstGeom prst="rect">
            <a:avLst/>
          </a:prstGeom>
          <a:noFill/>
          <a:ln>
            <a:noFill/>
          </a:ln>
        </p:spPr>
        <p:txBody>
          <a:bodyPr lIns="91425" tIns="45700" rIns="91425" bIns="45700" anchor="b" anchorCtr="0">
            <a:normAutofit fontScale="90000"/>
          </a:bodyPr>
          <a:lstStyle/>
          <a:p>
            <a:pPr marL="0" lvl="0" indent="0" algn="l" rtl="0">
              <a:lnSpc>
                <a:spcPct val="90000"/>
              </a:lnSpc>
              <a:spcBef>
                <a:spcPts val="0"/>
              </a:spcBef>
              <a:buClr>
                <a:schemeClr val="dk1"/>
              </a:buClr>
              <a:buSzPct val="25000"/>
              <a:buFont typeface="Calibri"/>
              <a:buNone/>
            </a:pPr>
            <a:endParaRPr sz="2880"/>
          </a:p>
        </p:txBody>
      </p:sp>
      <p:sp>
        <p:nvSpPr>
          <p:cNvPr id="18" name="Shape 18"/>
          <p:cNvSpPr txBox="1">
            <a:spLocks noGrp="1"/>
          </p:cNvSpPr>
          <p:nvPr>
            <p:ph type="body" idx="1"/>
          </p:nvPr>
        </p:nvSpPr>
        <p:spPr>
          <a:xfrm>
            <a:off x="5183188" y="987425"/>
            <a:ext cx="6172200" cy="4873500"/>
          </a:xfrm>
          <a:prstGeom prst="rect">
            <a:avLst/>
          </a:prstGeom>
          <a:noFill/>
          <a:ln>
            <a:noFill/>
          </a:ln>
        </p:spPr>
        <p:txBody>
          <a:bodyPr lIns="91425" tIns="45700" rIns="91425" bIns="45700" anchor="t" anchorCtr="0">
            <a:normAutofit/>
          </a:bodyPr>
          <a:lstStyle/>
          <a:p>
            <a:pPr marL="228600" lvl="0" indent="-228600" algn="l" rtl="0">
              <a:lnSpc>
                <a:spcPct val="90000"/>
              </a:lnSpc>
              <a:spcBef>
                <a:spcPts val="0"/>
              </a:spcBef>
              <a:buClr>
                <a:schemeClr val="dk1"/>
              </a:buClr>
              <a:buSzPct val="100000"/>
              <a:buNone/>
            </a:pPr>
            <a:endParaRPr/>
          </a:p>
        </p:txBody>
      </p:sp>
      <p:sp>
        <p:nvSpPr>
          <p:cNvPr id="19" name="Shape 19"/>
          <p:cNvSpPr txBox="1">
            <a:spLocks noGrp="1"/>
          </p:cNvSpPr>
          <p:nvPr>
            <p:ph type="body" idx="2"/>
          </p:nvPr>
        </p:nvSpPr>
        <p:spPr>
          <a:xfrm>
            <a:off x="147781" y="692727"/>
            <a:ext cx="4624200" cy="6077399"/>
          </a:xfrm>
          <a:prstGeom prst="rect">
            <a:avLst/>
          </a:prstGeom>
          <a:noFill/>
          <a:ln>
            <a:noFill/>
          </a:ln>
        </p:spPr>
        <p:txBody>
          <a:bodyPr lIns="91425" tIns="45700" rIns="91425" bIns="45700" anchor="t" anchorCtr="0">
            <a:normAutofit/>
          </a:bodyPr>
          <a:lstStyle/>
          <a:p>
            <a:pPr marL="0" lvl="0" indent="0" algn="l" rtl="0">
              <a:lnSpc>
                <a:spcPct val="90000"/>
              </a:lnSpc>
              <a:spcBef>
                <a:spcPts val="0"/>
              </a:spcBef>
              <a:buClr>
                <a:schemeClr val="dk1"/>
              </a:buClr>
              <a:buSzPct val="25000"/>
              <a:buNone/>
            </a:pPr>
            <a:r>
              <a:rPr lang="sl-SI" sz="4000" dirty="0" smtClean="0"/>
              <a:t>Po operaciji je mama našla Mašo vso v cevkah. </a:t>
            </a:r>
            <a:r>
              <a:rPr lang="sl-SI" sz="4000" dirty="0"/>
              <a:t>Bila je v inkubatorju. To je bilo ravno po prvi operaciji pri kateri so ji zakrpali požiralnik in premaknili dovod v pljuča.</a:t>
            </a:r>
          </a:p>
        </p:txBody>
      </p:sp>
      <p:pic>
        <p:nvPicPr>
          <p:cNvPr id="20" name="Shape 20"/>
          <p:cNvPicPr preferRelativeResize="0"/>
          <p:nvPr/>
        </p:nvPicPr>
        <p:blipFill>
          <a:blip r:embed="rId4">
            <a:alphaModFix/>
          </a:blip>
          <a:stretch>
            <a:fillRect/>
          </a:stretch>
        </p:blipFill>
        <p:spPr>
          <a:xfrm>
            <a:off x="4993475" y="1031522"/>
            <a:ext cx="6551653" cy="5399928"/>
          </a:xfrm>
          <a:prstGeom prst="rect">
            <a:avLst/>
          </a:prstGeom>
          <a:noFill/>
          <a:ln>
            <a:noFill/>
          </a:ln>
        </p:spPr>
      </p:pic>
      <p:pic>
        <p:nvPicPr>
          <p:cNvPr id="3" name="Slika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11234" y="341075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9787" y="0"/>
            <a:ext cx="3932100" cy="1099200"/>
          </a:xfrm>
          <a:prstGeom prst="rect">
            <a:avLst/>
          </a:prstGeom>
          <a:noFill/>
          <a:ln>
            <a:noFill/>
          </a:ln>
        </p:spPr>
        <p:txBody>
          <a:bodyPr lIns="91425" tIns="45700" rIns="91425" bIns="45700" anchor="b" anchorCtr="0">
            <a:normAutofit/>
          </a:bodyPr>
          <a:lstStyle/>
          <a:p>
            <a:pPr marL="0" lvl="0" indent="0" algn="l" rtl="0">
              <a:lnSpc>
                <a:spcPct val="90000"/>
              </a:lnSpc>
              <a:spcBef>
                <a:spcPts val="0"/>
              </a:spcBef>
              <a:buClr>
                <a:schemeClr val="dk1"/>
              </a:buClr>
              <a:buSzPct val="25000"/>
              <a:buFont typeface="Calibri"/>
              <a:buNone/>
            </a:pPr>
            <a:r>
              <a:rPr lang="sl-SI"/>
              <a:t>OPERACIJA SRCA</a:t>
            </a:r>
          </a:p>
        </p:txBody>
      </p:sp>
      <p:sp>
        <p:nvSpPr>
          <p:cNvPr id="23" name="Shape 23"/>
          <p:cNvSpPr txBox="1">
            <a:spLocks noGrp="1"/>
          </p:cNvSpPr>
          <p:nvPr>
            <p:ph type="body" idx="1"/>
          </p:nvPr>
        </p:nvSpPr>
        <p:spPr>
          <a:xfrm>
            <a:off x="7435272" y="987425"/>
            <a:ext cx="3920100" cy="4873500"/>
          </a:xfrm>
          <a:prstGeom prst="rect">
            <a:avLst/>
          </a:prstGeom>
          <a:noFill/>
          <a:ln>
            <a:noFill/>
          </a:ln>
        </p:spPr>
        <p:txBody>
          <a:bodyPr lIns="91425" tIns="45700" rIns="91425" bIns="45700" anchor="t" anchorCtr="0">
            <a:normAutofit/>
          </a:bodyPr>
          <a:lstStyle/>
          <a:p>
            <a:pPr marL="228600" lvl="0" indent="-228600" algn="l" rtl="0">
              <a:lnSpc>
                <a:spcPct val="90000"/>
              </a:lnSpc>
              <a:spcBef>
                <a:spcPts val="0"/>
              </a:spcBef>
              <a:buClr>
                <a:schemeClr val="dk1"/>
              </a:buClr>
              <a:buSzPct val="100000"/>
              <a:buNone/>
            </a:pPr>
            <a:endParaRPr/>
          </a:p>
        </p:txBody>
      </p:sp>
      <p:sp>
        <p:nvSpPr>
          <p:cNvPr id="24" name="Shape 24"/>
          <p:cNvSpPr txBox="1">
            <a:spLocks noGrp="1"/>
          </p:cNvSpPr>
          <p:nvPr>
            <p:ph type="body" idx="2"/>
          </p:nvPr>
        </p:nvSpPr>
        <p:spPr>
          <a:xfrm>
            <a:off x="83127" y="1099127"/>
            <a:ext cx="5430900" cy="5758800"/>
          </a:xfrm>
          <a:prstGeom prst="rect">
            <a:avLst/>
          </a:prstGeom>
          <a:noFill/>
          <a:ln>
            <a:noFill/>
          </a:ln>
        </p:spPr>
        <p:txBody>
          <a:bodyPr lIns="91425" tIns="45700" rIns="91425" bIns="45700" anchor="t" anchorCtr="0">
            <a:noAutofit/>
          </a:bodyPr>
          <a:lstStyle/>
          <a:p>
            <a:pPr marL="0" lvl="0" indent="0" algn="l" rtl="0">
              <a:lnSpc>
                <a:spcPct val="90000"/>
              </a:lnSpc>
              <a:spcBef>
                <a:spcPts val="0"/>
              </a:spcBef>
              <a:buClr>
                <a:schemeClr val="dk1"/>
              </a:buClr>
              <a:buSzPct val="25000"/>
              <a:buNone/>
            </a:pPr>
            <a:r>
              <a:rPr lang="sl-SI" sz="2800" dirty="0"/>
              <a:t>Maša je imela zelo redko srčno napako. Prvi operaciji srca sta šli gladko. Pri tretji leta 2008 pa je kirurg naredil tri napake. Na žalost napak ni opazil, ker ni preveril če vse deluje. Zaradi tega so še isti večer morali napako popraviti. Napako je bilo potrebno hitro popraviti vendar mama ni pustila, da bi isti kirurg operiral Mašo. Z težavo je izsilila operacijo v Londonu. Čez mesec dni sta se </a:t>
            </a:r>
            <a:r>
              <a:rPr lang="sl-SI" sz="2800" dirty="0" smtClean="0"/>
              <a:t>že leteli </a:t>
            </a:r>
            <a:r>
              <a:rPr lang="sl-SI" sz="2800" dirty="0"/>
              <a:t>London. Tam je operacija dobro uspela. Povedali so ji, da bo čez 10 let potreben nov vsadek.</a:t>
            </a:r>
          </a:p>
        </p:txBody>
      </p:sp>
      <p:pic>
        <p:nvPicPr>
          <p:cNvPr id="25" name="Shape 25"/>
          <p:cNvPicPr preferRelativeResize="0"/>
          <p:nvPr/>
        </p:nvPicPr>
        <p:blipFill>
          <a:blip r:embed="rId4">
            <a:alphaModFix/>
          </a:blip>
          <a:stretch>
            <a:fillRect/>
          </a:stretch>
        </p:blipFill>
        <p:spPr>
          <a:xfrm>
            <a:off x="5374722" y="1330800"/>
            <a:ext cx="6817274" cy="5295523"/>
          </a:xfrm>
          <a:prstGeom prst="rect">
            <a:avLst/>
          </a:prstGeom>
          <a:noFill/>
          <a:ln>
            <a:noFill/>
          </a:ln>
        </p:spPr>
      </p:pic>
      <p:pic>
        <p:nvPicPr>
          <p:cNvPr id="3" name="Slika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839787" y="457200"/>
            <a:ext cx="3932100" cy="595800"/>
          </a:xfrm>
          <a:prstGeom prst="rect">
            <a:avLst/>
          </a:prstGeom>
          <a:noFill/>
          <a:ln>
            <a:noFill/>
          </a:ln>
        </p:spPr>
        <p:txBody>
          <a:bodyPr lIns="91425" tIns="45700" rIns="91425" bIns="45700" anchor="b" anchorCtr="0">
            <a:normAutofit/>
          </a:bodyPr>
          <a:lstStyle/>
          <a:p>
            <a:pPr marL="0" lvl="0" indent="0" algn="l" rtl="0">
              <a:lnSpc>
                <a:spcPct val="90000"/>
              </a:lnSpc>
              <a:spcBef>
                <a:spcPts val="0"/>
              </a:spcBef>
              <a:buClr>
                <a:schemeClr val="dk1"/>
              </a:buClr>
              <a:buSzPct val="25000"/>
              <a:buFont typeface="Calibri"/>
              <a:buNone/>
            </a:pPr>
            <a:r>
              <a:rPr lang="sl-SI"/>
              <a:t>ODHOD V ŠOLO</a:t>
            </a:r>
          </a:p>
        </p:txBody>
      </p:sp>
      <p:sp>
        <p:nvSpPr>
          <p:cNvPr id="28" name="Shape 28"/>
          <p:cNvSpPr txBox="1">
            <a:spLocks noGrp="1"/>
          </p:cNvSpPr>
          <p:nvPr>
            <p:ph type="body" idx="1"/>
          </p:nvPr>
        </p:nvSpPr>
        <p:spPr>
          <a:xfrm>
            <a:off x="5183188" y="987425"/>
            <a:ext cx="6172200" cy="4873500"/>
          </a:xfrm>
          <a:prstGeom prst="rect">
            <a:avLst/>
          </a:prstGeom>
          <a:noFill/>
          <a:ln>
            <a:noFill/>
          </a:ln>
        </p:spPr>
        <p:txBody>
          <a:bodyPr lIns="91425" tIns="45700" rIns="91425" bIns="45700" anchor="t" anchorCtr="0">
            <a:normAutofit/>
          </a:bodyPr>
          <a:lstStyle/>
          <a:p>
            <a:pPr marL="228600" lvl="0" indent="-228600" algn="l" rtl="0">
              <a:lnSpc>
                <a:spcPct val="90000"/>
              </a:lnSpc>
              <a:spcBef>
                <a:spcPts val="0"/>
              </a:spcBef>
              <a:buClr>
                <a:schemeClr val="dk1"/>
              </a:buClr>
              <a:buSzPct val="100000"/>
              <a:buNone/>
            </a:pPr>
            <a:endParaRPr/>
          </a:p>
        </p:txBody>
      </p:sp>
      <p:sp>
        <p:nvSpPr>
          <p:cNvPr id="29" name="Shape 29"/>
          <p:cNvSpPr txBox="1">
            <a:spLocks noGrp="1"/>
          </p:cNvSpPr>
          <p:nvPr>
            <p:ph type="body" idx="2"/>
          </p:nvPr>
        </p:nvSpPr>
        <p:spPr>
          <a:xfrm>
            <a:off x="110836" y="1052944"/>
            <a:ext cx="4876800" cy="5717400"/>
          </a:xfrm>
          <a:prstGeom prst="rect">
            <a:avLst/>
          </a:prstGeom>
          <a:noFill/>
          <a:ln>
            <a:noFill/>
          </a:ln>
        </p:spPr>
        <p:txBody>
          <a:bodyPr lIns="91425" tIns="45700" rIns="91425" bIns="45700" anchor="t" anchorCtr="0">
            <a:normAutofit lnSpcReduction="10000"/>
          </a:bodyPr>
          <a:lstStyle/>
          <a:p>
            <a:pPr marL="0" lvl="0" indent="0" algn="l" rtl="0">
              <a:lnSpc>
                <a:spcPct val="90000"/>
              </a:lnSpc>
              <a:spcBef>
                <a:spcPts val="0"/>
              </a:spcBef>
              <a:buClr>
                <a:schemeClr val="dk1"/>
              </a:buClr>
              <a:buSzPct val="25000"/>
              <a:buNone/>
            </a:pPr>
            <a:r>
              <a:rPr lang="sl-SI" sz="4000" dirty="0" smtClean="0"/>
              <a:t>Maša je v </a:t>
            </a:r>
            <a:r>
              <a:rPr lang="sl-SI" sz="4000" dirty="0"/>
              <a:t>vrtec </a:t>
            </a:r>
            <a:r>
              <a:rPr lang="sl-SI" sz="4000" dirty="0" smtClean="0"/>
              <a:t>šla </a:t>
            </a:r>
            <a:r>
              <a:rPr lang="sl-SI" sz="4000" dirty="0"/>
              <a:t>pozno, saj mama ni hotela, da bi prišla v stik z </a:t>
            </a:r>
            <a:r>
              <a:rPr lang="sl-SI" sz="4000" dirty="0" err="1"/>
              <a:t>bolanimi</a:t>
            </a:r>
            <a:r>
              <a:rPr lang="sl-SI" sz="4000" dirty="0"/>
              <a:t> otroci. Tistih par let je življenje potekalo normalno. Ob Mašinem odhodu v šolo je mama spet začela normalno delati.</a:t>
            </a:r>
          </a:p>
        </p:txBody>
      </p:sp>
      <p:pic>
        <p:nvPicPr>
          <p:cNvPr id="30" name="Shape 30"/>
          <p:cNvPicPr preferRelativeResize="0"/>
          <p:nvPr/>
        </p:nvPicPr>
        <p:blipFill>
          <a:blip r:embed="rId4">
            <a:alphaModFix/>
          </a:blip>
          <a:stretch>
            <a:fillRect/>
          </a:stretch>
        </p:blipFill>
        <p:spPr>
          <a:xfrm>
            <a:off x="5183190" y="987425"/>
            <a:ext cx="6172198" cy="4873626"/>
          </a:xfrm>
          <a:prstGeom prst="rect">
            <a:avLst/>
          </a:prstGeom>
          <a:noFill/>
          <a:ln>
            <a:noFill/>
          </a:ln>
        </p:spPr>
      </p:pic>
      <p:pic>
        <p:nvPicPr>
          <p:cNvPr id="2" name="Slika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839788" y="457200"/>
            <a:ext cx="3932237" cy="530225"/>
          </a:xfrm>
        </p:spPr>
        <p:txBody>
          <a:bodyPr>
            <a:normAutofit fontScale="90000"/>
          </a:bodyPr>
          <a:lstStyle/>
          <a:p>
            <a:r>
              <a:rPr lang="sl-SI" dirty="0" smtClean="0"/>
              <a:t>NOV VSADEK</a:t>
            </a:r>
            <a:endParaRPr lang="sl-SI" dirty="0"/>
          </a:p>
        </p:txBody>
      </p:sp>
      <p:pic>
        <p:nvPicPr>
          <p:cNvPr id="2" name="Slika6">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8024813" y="3181350"/>
            <a:ext cx="487362" cy="487363"/>
          </a:xfrm>
        </p:spPr>
      </p:pic>
      <p:sp>
        <p:nvSpPr>
          <p:cNvPr id="6" name="Označba mesta besedila 5"/>
          <p:cNvSpPr>
            <a:spLocks noGrp="1"/>
          </p:cNvSpPr>
          <p:nvPr>
            <p:ph type="body" sz="half" idx="2"/>
          </p:nvPr>
        </p:nvSpPr>
        <p:spPr>
          <a:xfrm>
            <a:off x="166255" y="987425"/>
            <a:ext cx="4605769" cy="5681230"/>
          </a:xfrm>
        </p:spPr>
        <p:txBody>
          <a:bodyPr>
            <a:normAutofit lnSpcReduction="10000"/>
          </a:bodyPr>
          <a:lstStyle/>
          <a:p>
            <a:r>
              <a:rPr lang="sl-SI" sz="3200" dirty="0"/>
              <a:t>Leta 2017 je umetni del v pljučnih arterijah postal premajhen in bilo ga je potrebno zamenjati. Maša je šla na operacijo v bolnico </a:t>
            </a:r>
            <a:r>
              <a:rPr lang="sl-SI" sz="3200" dirty="0" err="1"/>
              <a:t>Ospedale</a:t>
            </a:r>
            <a:r>
              <a:rPr lang="sl-SI" sz="3200" dirty="0"/>
              <a:t> del </a:t>
            </a:r>
            <a:r>
              <a:rPr lang="sl-SI" sz="3200" dirty="0" err="1"/>
              <a:t>Cuore</a:t>
            </a:r>
            <a:r>
              <a:rPr lang="sl-SI" sz="3200" dirty="0"/>
              <a:t>. 8 urna operacija je bila težka. Zaradi oteklih organov so mamo in Mašo šele po mescu dni premestili v Ljubljano na okrevanje.</a:t>
            </a:r>
          </a:p>
          <a:p>
            <a:endParaRPr lang="sl-SI" dirty="0"/>
          </a:p>
        </p:txBody>
      </p:sp>
      <p:pic>
        <p:nvPicPr>
          <p:cNvPr id="3" name="Slik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9597" y="175491"/>
            <a:ext cx="6966147" cy="5172364"/>
          </a:xfrm>
          <a:prstGeom prst="rect">
            <a:avLst/>
          </a:prstGeom>
        </p:spPr>
      </p:pic>
    </p:spTree>
    <p:extLst>
      <p:ext uri="{BB962C8B-B14F-4D97-AF65-F5344CB8AC3E}">
        <p14:creationId xmlns:p14="http://schemas.microsoft.com/office/powerpoint/2010/main" val="257360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839788" y="457200"/>
            <a:ext cx="3932237" cy="863600"/>
          </a:xfrm>
        </p:spPr>
        <p:txBody>
          <a:bodyPr>
            <a:normAutofit fontScale="90000"/>
          </a:bodyPr>
          <a:lstStyle/>
          <a:p>
            <a:r>
              <a:rPr lang="sl-SI" dirty="0" smtClean="0"/>
              <a:t>DEFORMACIJA HRBTENICE</a:t>
            </a:r>
            <a:endParaRPr lang="sl-SI" dirty="0"/>
          </a:p>
        </p:txBody>
      </p:sp>
      <p:sp>
        <p:nvSpPr>
          <p:cNvPr id="6" name="Označba mesta besedila 5"/>
          <p:cNvSpPr>
            <a:spLocks noGrp="1"/>
          </p:cNvSpPr>
          <p:nvPr>
            <p:ph type="body" sz="half" idx="2"/>
          </p:nvPr>
        </p:nvSpPr>
        <p:spPr>
          <a:xfrm>
            <a:off x="110836" y="1320799"/>
            <a:ext cx="4661189" cy="5310909"/>
          </a:xfrm>
        </p:spPr>
        <p:txBody>
          <a:bodyPr/>
          <a:lstStyle/>
          <a:p>
            <a:r>
              <a:rPr lang="sl-SI" sz="2800" dirty="0"/>
              <a:t>Leta 2017 so ugotovili, da ima Maša Deformacijo hrbtenice. Maja 2020 so kirurgi rekli, da operacija ni smiselna, saj je tveganje za srce preveliko. V </a:t>
            </a:r>
            <a:r>
              <a:rPr lang="sl-SI" sz="2800" dirty="0" err="1"/>
              <a:t>Munchnu</a:t>
            </a:r>
            <a:r>
              <a:rPr lang="sl-SI" sz="2800" dirty="0"/>
              <a:t> so povedali, da bi si Mašo upali operirati vendar, da je tveganje zelo veliko. Kljub temu je problem potrebno rešiti saj je kapaciteta pljuč še samo 50% in hrbtenica se vedno bolj seseda.</a:t>
            </a:r>
          </a:p>
          <a:p>
            <a:endParaRPr lang="sl-SI" dirty="0"/>
          </a:p>
        </p:txBody>
      </p:sp>
      <p:pic>
        <p:nvPicPr>
          <p:cNvPr id="7" name="Slika7">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8024813" y="3181350"/>
            <a:ext cx="487362" cy="487363"/>
          </a:xfrm>
        </p:spPr>
      </p:pic>
      <p:pic>
        <p:nvPicPr>
          <p:cNvPr id="2" name="Slika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9602" y="457200"/>
            <a:ext cx="6608747" cy="4419600"/>
          </a:xfrm>
          <a:prstGeom prst="rect">
            <a:avLst/>
          </a:prstGeom>
        </p:spPr>
      </p:pic>
    </p:spTree>
    <p:extLst>
      <p:ext uri="{BB962C8B-B14F-4D97-AF65-F5344CB8AC3E}">
        <p14:creationId xmlns:p14="http://schemas.microsoft.com/office/powerpoint/2010/main" val="307988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839788" y="457200"/>
            <a:ext cx="3932237" cy="780473"/>
          </a:xfrm>
        </p:spPr>
        <p:txBody>
          <a:bodyPr/>
          <a:lstStyle/>
          <a:p>
            <a:r>
              <a:rPr lang="sl-SI" dirty="0" smtClean="0"/>
              <a:t>DEFIBRILATOR</a:t>
            </a:r>
            <a:endParaRPr lang="sl-SI" dirty="0"/>
          </a:p>
        </p:txBody>
      </p:sp>
      <p:pic>
        <p:nvPicPr>
          <p:cNvPr id="2" name="Slika8">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8024813" y="3181350"/>
            <a:ext cx="487362" cy="487363"/>
          </a:xfrm>
        </p:spPr>
      </p:pic>
      <p:sp>
        <p:nvSpPr>
          <p:cNvPr id="6" name="Označba mesta besedila 5"/>
          <p:cNvSpPr>
            <a:spLocks noGrp="1"/>
          </p:cNvSpPr>
          <p:nvPr>
            <p:ph type="body" sz="half" idx="2"/>
          </p:nvPr>
        </p:nvSpPr>
        <p:spPr>
          <a:xfrm>
            <a:off x="249382" y="1237673"/>
            <a:ext cx="4522643" cy="5504872"/>
          </a:xfrm>
        </p:spPr>
        <p:txBody>
          <a:bodyPr>
            <a:normAutofit lnSpcReduction="10000"/>
          </a:bodyPr>
          <a:lstStyle/>
          <a:p>
            <a:r>
              <a:rPr lang="sl-SI" sz="3200" dirty="0" err="1"/>
              <a:t>Aritmologi</a:t>
            </a:r>
            <a:r>
              <a:rPr lang="sl-SI" sz="3200" dirty="0"/>
              <a:t> so se povedali, da je Mašino življenje v nevarnosti, zato so ji aprila 2019 implantirali </a:t>
            </a:r>
            <a:r>
              <a:rPr lang="sl-SI" sz="3200" dirty="0" err="1"/>
              <a:t>defibrilator</a:t>
            </a:r>
            <a:r>
              <a:rPr lang="sl-SI" sz="3200" dirty="0"/>
              <a:t>. Redno ima terapije s </a:t>
            </a:r>
            <a:r>
              <a:rPr lang="sl-SI" sz="3200" dirty="0" err="1"/>
              <a:t>pedopsihologom</a:t>
            </a:r>
            <a:r>
              <a:rPr lang="sl-SI" sz="3200" dirty="0"/>
              <a:t>, saj zvečer ne more zaspat. Motnje ritma so največkrat zvečer, ko se </a:t>
            </a:r>
            <a:r>
              <a:rPr lang="sl-SI" sz="3200" dirty="0" smtClean="0"/>
              <a:t>umiri. Ima jih zaradi straha, </a:t>
            </a:r>
            <a:r>
              <a:rPr lang="sl-SI" sz="3200" dirty="0"/>
              <a:t>da se bo </a:t>
            </a:r>
            <a:r>
              <a:rPr lang="sl-SI" sz="3200" dirty="0" err="1"/>
              <a:t>defibrilator</a:t>
            </a:r>
            <a:r>
              <a:rPr lang="sl-SI" sz="3200" dirty="0"/>
              <a:t> sprožil.</a:t>
            </a:r>
          </a:p>
          <a:p>
            <a:endParaRPr lang="sl-SI" dirty="0"/>
          </a:p>
        </p:txBody>
      </p:sp>
      <p:pic>
        <p:nvPicPr>
          <p:cNvPr id="3" name="Slik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293" y="264968"/>
            <a:ext cx="7252402" cy="5832764"/>
          </a:xfrm>
          <a:prstGeom prst="rect">
            <a:avLst/>
          </a:prstGeom>
        </p:spPr>
      </p:pic>
    </p:spTree>
    <p:extLst>
      <p:ext uri="{BB962C8B-B14F-4D97-AF65-F5344CB8AC3E}">
        <p14:creationId xmlns:p14="http://schemas.microsoft.com/office/powerpoint/2010/main" val="222335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839787" y="457200"/>
            <a:ext cx="3932100" cy="642000"/>
          </a:xfrm>
          <a:prstGeom prst="rect">
            <a:avLst/>
          </a:prstGeom>
          <a:noFill/>
          <a:ln>
            <a:noFill/>
          </a:ln>
        </p:spPr>
        <p:txBody>
          <a:bodyPr lIns="91425" tIns="45700" rIns="91425" bIns="45700" anchor="b" anchorCtr="0">
            <a:normAutofit/>
          </a:bodyPr>
          <a:lstStyle/>
          <a:p>
            <a:pPr marL="0" lvl="0" indent="0" algn="l" rtl="0">
              <a:lnSpc>
                <a:spcPct val="90000"/>
              </a:lnSpc>
              <a:spcBef>
                <a:spcPts val="0"/>
              </a:spcBef>
              <a:buClr>
                <a:schemeClr val="dk1"/>
              </a:buClr>
              <a:buSzPct val="25000"/>
              <a:buFont typeface="Calibri"/>
              <a:buNone/>
            </a:pPr>
            <a:r>
              <a:rPr lang="sl-SI"/>
              <a:t>HOBIJI</a:t>
            </a:r>
          </a:p>
        </p:txBody>
      </p:sp>
      <p:sp>
        <p:nvSpPr>
          <p:cNvPr id="33" name="Shape 33"/>
          <p:cNvSpPr txBox="1">
            <a:spLocks noGrp="1"/>
          </p:cNvSpPr>
          <p:nvPr>
            <p:ph type="body" idx="1"/>
          </p:nvPr>
        </p:nvSpPr>
        <p:spPr>
          <a:xfrm>
            <a:off x="5183188" y="987425"/>
            <a:ext cx="6172200" cy="4873500"/>
          </a:xfrm>
          <a:prstGeom prst="rect">
            <a:avLst/>
          </a:prstGeom>
          <a:noFill/>
          <a:ln>
            <a:noFill/>
          </a:ln>
        </p:spPr>
        <p:txBody>
          <a:bodyPr lIns="91425" tIns="45700" rIns="91425" bIns="45700" anchor="t" anchorCtr="0">
            <a:normAutofit/>
          </a:bodyPr>
          <a:lstStyle/>
          <a:p>
            <a:pPr marL="228600" lvl="0" indent="-228600" algn="l" rtl="0">
              <a:lnSpc>
                <a:spcPct val="90000"/>
              </a:lnSpc>
              <a:spcBef>
                <a:spcPts val="0"/>
              </a:spcBef>
              <a:buClr>
                <a:schemeClr val="dk1"/>
              </a:buClr>
              <a:buSzPct val="100000"/>
              <a:buNone/>
            </a:pPr>
            <a:endParaRPr/>
          </a:p>
        </p:txBody>
      </p:sp>
      <p:sp>
        <p:nvSpPr>
          <p:cNvPr id="34" name="Shape 34"/>
          <p:cNvSpPr txBox="1">
            <a:spLocks noGrp="1"/>
          </p:cNvSpPr>
          <p:nvPr>
            <p:ph type="body" idx="2"/>
          </p:nvPr>
        </p:nvSpPr>
        <p:spPr>
          <a:xfrm>
            <a:off x="138545" y="1228434"/>
            <a:ext cx="4633500" cy="5440200"/>
          </a:xfrm>
          <a:prstGeom prst="rect">
            <a:avLst/>
          </a:prstGeom>
          <a:noFill/>
          <a:ln>
            <a:noFill/>
          </a:ln>
        </p:spPr>
        <p:txBody>
          <a:bodyPr lIns="91425" tIns="45700" rIns="91425" bIns="45700" anchor="t" anchorCtr="0">
            <a:normAutofit/>
          </a:bodyPr>
          <a:lstStyle/>
          <a:p>
            <a:pPr marL="0" lvl="0" indent="0" algn="l" rtl="0">
              <a:lnSpc>
                <a:spcPct val="90000"/>
              </a:lnSpc>
              <a:spcBef>
                <a:spcPts val="0"/>
              </a:spcBef>
              <a:buClr>
                <a:schemeClr val="dk1"/>
              </a:buClr>
              <a:buSzPct val="25000"/>
              <a:buNone/>
            </a:pPr>
            <a:r>
              <a:rPr lang="sl-SI" sz="3200"/>
              <a:t>Kljub vsem težavam se maša tudi zabava. 2 krat tedensko jaha. To počasi uničuje strah. Pomagajo tudi redno srečevanje s psihologinjo in pogovori z mamo</a:t>
            </a:r>
            <a:r>
              <a:rPr lang="sl-SI"/>
              <a:t>.</a:t>
            </a:r>
          </a:p>
        </p:txBody>
      </p:sp>
      <p:pic>
        <p:nvPicPr>
          <p:cNvPr id="35" name="Shape 35"/>
          <p:cNvPicPr preferRelativeResize="0"/>
          <p:nvPr/>
        </p:nvPicPr>
        <p:blipFill>
          <a:blip r:embed="rId4">
            <a:alphaModFix/>
          </a:blip>
          <a:stretch>
            <a:fillRect/>
          </a:stretch>
        </p:blipFill>
        <p:spPr>
          <a:xfrm>
            <a:off x="4686822" y="855137"/>
            <a:ext cx="7164953" cy="5147723"/>
          </a:xfrm>
          <a:prstGeom prst="rect">
            <a:avLst/>
          </a:prstGeom>
          <a:noFill/>
          <a:ln>
            <a:noFill/>
          </a:ln>
        </p:spPr>
      </p:pic>
      <p:pic>
        <p:nvPicPr>
          <p:cNvPr id="2" name="Slika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67525" y="19023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459</Words>
  <Application>Microsoft Office PowerPoint</Application>
  <PresentationFormat>Širokozaslonsko</PresentationFormat>
  <Paragraphs>27</Paragraphs>
  <Slides>10</Slides>
  <Notes>0</Notes>
  <HiddenSlides>0</HiddenSlides>
  <MMClips>9</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10</vt:i4>
      </vt:variant>
    </vt:vector>
  </HeadingPairs>
  <TitlesOfParts>
    <vt:vector size="14" baseType="lpstr">
      <vt:lpstr>Arial</vt:lpstr>
      <vt:lpstr>Calibri</vt:lpstr>
      <vt:lpstr>Calibri Light</vt:lpstr>
      <vt:lpstr>Officeova tema</vt:lpstr>
      <vt:lpstr>MAŠINA ZGODBA</vt:lpstr>
      <vt:lpstr>ROJSTVO</vt:lpstr>
      <vt:lpstr>PowerPointova predstavitev</vt:lpstr>
      <vt:lpstr>OPERACIJA SRCA</vt:lpstr>
      <vt:lpstr>ODHOD V ŠOLO</vt:lpstr>
      <vt:lpstr>NOV VSADEK</vt:lpstr>
      <vt:lpstr>DEFORMACIJA HRBTENICE</vt:lpstr>
      <vt:lpstr>DEFIBRILATOR</vt:lpstr>
      <vt:lpstr>HOBIJI</vt:lpstr>
      <vt:lpstr>DONACIJE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MAŠINA ZGODBA</dc:title>
  <cp:lastModifiedBy>Andrej Ekart</cp:lastModifiedBy>
  <cp:revision>13</cp:revision>
  <dcterms:modified xsi:type="dcterms:W3CDTF">2021-04-15T18:13:24Z</dcterms:modified>
</cp:coreProperties>
</file>