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2" r:id="rId3"/>
    <p:sldId id="277" r:id="rId4"/>
    <p:sldId id="278" r:id="rId5"/>
    <p:sldId id="279" r:id="rId6"/>
    <p:sldId id="281" r:id="rId7"/>
    <p:sldId id="280" r:id="rId8"/>
    <p:sldId id="282" r:id="rId9"/>
    <p:sldId id="27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696969"/>
    <a:srgbClr val="717171"/>
    <a:srgbClr val="595A59"/>
    <a:srgbClr val="A01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660"/>
  </p:normalViewPr>
  <p:slideViewPr>
    <p:cSldViewPr snapToGrid="0">
      <p:cViewPr varScale="1">
        <p:scale>
          <a:sx n="74" d="100"/>
          <a:sy n="74" d="100"/>
        </p:scale>
        <p:origin x="990" y="66"/>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BCEDD-D365-3E40-9750-1B58E5FD2D8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ACBE19-46F2-6941-B19E-B2378F5B367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21D3A5E-3C13-444A-947D-5E202B28BA3F}"/>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5" name="Footer Placeholder 4">
            <a:extLst>
              <a:ext uri="{FF2B5EF4-FFF2-40B4-BE49-F238E27FC236}">
                <a16:creationId xmlns:a16="http://schemas.microsoft.com/office/drawing/2014/main" id="{4FD7A356-B707-D148-BAF1-761B660314FC}"/>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D9CCD6F-F3E2-9742-A95C-5A32443F68D0}"/>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3707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5712-B8E5-5646-80CC-E9F30DC005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28593-2405-0A4C-A900-DE3B44F0B4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FD86C-0460-6149-A509-01662AAC3EFD}"/>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5" name="Footer Placeholder 4">
            <a:extLst>
              <a:ext uri="{FF2B5EF4-FFF2-40B4-BE49-F238E27FC236}">
                <a16:creationId xmlns:a16="http://schemas.microsoft.com/office/drawing/2014/main" id="{5E121B16-F88E-1744-94C4-09A8EF5AA001}"/>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0A578CAB-7C46-D349-9020-2798107E4D89}"/>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425705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EEFAB7-0CD7-7A43-AE24-CB2514BFAEE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82373C-60FF-9C42-8552-6FDCF5668D3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5CD03-E6E8-FE46-B0FD-0D104CCA37C2}"/>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5" name="Footer Placeholder 4">
            <a:extLst>
              <a:ext uri="{FF2B5EF4-FFF2-40B4-BE49-F238E27FC236}">
                <a16:creationId xmlns:a16="http://schemas.microsoft.com/office/drawing/2014/main" id="{798FC3DF-7945-7C42-ADDC-8F9FC58A2490}"/>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802BDAFA-8535-3A44-9842-28DCA042158D}"/>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56105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 diapozitiv">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pic>
        <p:nvPicPr>
          <p:cNvPr id="10" name="Picture 9">
            <a:extLst>
              <a:ext uri="{FF2B5EF4-FFF2-40B4-BE49-F238E27FC236}">
                <a16:creationId xmlns:a16="http://schemas.microsoft.com/office/drawing/2014/main" id="{B6CAC4C5-5089-F54A-AE20-AB3C95CC43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0159" cy="6858000"/>
          </a:xfrm>
          <a:prstGeom prst="rect">
            <a:avLst/>
          </a:prstGeom>
        </p:spPr>
      </p:pic>
      <p:pic>
        <p:nvPicPr>
          <p:cNvPr id="16" name="Picture 15">
            <a:extLst>
              <a:ext uri="{FF2B5EF4-FFF2-40B4-BE49-F238E27FC236}">
                <a16:creationId xmlns:a16="http://schemas.microsoft.com/office/drawing/2014/main" id="{D49389E6-34B6-F648-9312-EA66166495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1" y="0"/>
            <a:ext cx="9140158" cy="6858000"/>
          </a:xfrm>
          <a:prstGeom prst="rect">
            <a:avLst/>
          </a:prstGeom>
        </p:spPr>
      </p:pic>
    </p:spTree>
    <p:extLst>
      <p:ext uri="{BB962C8B-B14F-4D97-AF65-F5344CB8AC3E}">
        <p14:creationId xmlns:p14="http://schemas.microsoft.com/office/powerpoint/2010/main" val="3271419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Naslov in vsebin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DBD50E-654D-B949-B1BC-C447B36D95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03"/>
            <a:ext cx="9140158" cy="6858000"/>
          </a:xfrm>
          <a:prstGeom prst="rect">
            <a:avLst/>
          </a:prstGeom>
        </p:spPr>
      </p:pic>
      <p:sp>
        <p:nvSpPr>
          <p:cNvPr id="3" name="Content Placeholder 2"/>
          <p:cNvSpPr>
            <a:spLocks noGrp="1"/>
          </p:cNvSpPr>
          <p:nvPr>
            <p:ph idx="1"/>
          </p:nvPr>
        </p:nvSpPr>
        <p:spPr>
          <a:xfrm>
            <a:off x="628650" y="1576552"/>
            <a:ext cx="7886700" cy="4221949"/>
          </a:xfrm>
        </p:spPr>
        <p:txBody>
          <a:bodyPr/>
          <a:lstStyle>
            <a:lvl1pPr>
              <a:buClr>
                <a:srgbClr val="A01941"/>
              </a:buClr>
              <a:defRPr sz="2400"/>
            </a:lvl1pPr>
            <a:lvl2pPr>
              <a:buClr>
                <a:srgbClr val="A01941"/>
              </a:buClr>
              <a:defRPr sz="2000"/>
            </a:lvl2pPr>
            <a:lvl3pPr>
              <a:buClr>
                <a:srgbClr val="A01941"/>
              </a:buClr>
              <a:defRPr sz="1800"/>
            </a:lvl3pPr>
            <a:lvl4pPr>
              <a:buClr>
                <a:srgbClr val="A01941"/>
              </a:buClr>
              <a:defRPr sz="1600"/>
            </a:lvl4pPr>
            <a:lvl5pPr>
              <a:buClr>
                <a:srgbClr val="A01941"/>
              </a:buClr>
              <a:defRPr sz="1400"/>
            </a:lvl5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endParaRPr lang="en-US" dirty="0"/>
          </a:p>
        </p:txBody>
      </p:sp>
      <p:sp>
        <p:nvSpPr>
          <p:cNvPr id="9" name="Title 8">
            <a:extLst>
              <a:ext uri="{FF2B5EF4-FFF2-40B4-BE49-F238E27FC236}">
                <a16:creationId xmlns:a16="http://schemas.microsoft.com/office/drawing/2014/main" id="{A32D4D0B-0DA4-3E42-AF3E-2BB48529E25D}"/>
              </a:ext>
            </a:extLst>
          </p:cNvPr>
          <p:cNvSpPr>
            <a:spLocks noGrp="1"/>
          </p:cNvSpPr>
          <p:nvPr>
            <p:ph type="title"/>
          </p:nvPr>
        </p:nvSpPr>
        <p:spPr>
          <a:xfrm>
            <a:off x="628650" y="365127"/>
            <a:ext cx="7886700" cy="911880"/>
          </a:xfrm>
        </p:spPr>
        <p:txBody>
          <a:bodyPr anchor="b">
            <a:normAutofit/>
          </a:bodyPr>
          <a:lstStyle>
            <a:lvl1pPr>
              <a:defRPr sz="3200" b="1">
                <a:solidFill>
                  <a:srgbClr val="A01941"/>
                </a:solidFill>
                <a:latin typeface="+mj-lt"/>
              </a:defRPr>
            </a:lvl1pPr>
          </a:lstStyle>
          <a:p>
            <a:r>
              <a:rPr lang="en-US" dirty="0"/>
              <a:t>Click to edit Master title style</a:t>
            </a:r>
          </a:p>
        </p:txBody>
      </p:sp>
    </p:spTree>
    <p:extLst>
      <p:ext uri="{BB962C8B-B14F-4D97-AF65-F5344CB8AC3E}">
        <p14:creationId xmlns:p14="http://schemas.microsoft.com/office/powerpoint/2010/main" val="379909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aslov in vsebin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F4E256-6C28-C443-AD96-9BCEC27B7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1" y="0"/>
            <a:ext cx="9140158" cy="6858000"/>
          </a:xfrm>
          <a:prstGeom prst="rect">
            <a:avLst/>
          </a:prstGeom>
        </p:spPr>
      </p:pic>
      <p:sp>
        <p:nvSpPr>
          <p:cNvPr id="3" name="Content Placeholder 2"/>
          <p:cNvSpPr>
            <a:spLocks noGrp="1"/>
          </p:cNvSpPr>
          <p:nvPr>
            <p:ph idx="1"/>
          </p:nvPr>
        </p:nvSpPr>
        <p:spPr>
          <a:xfrm>
            <a:off x="628650" y="1576552"/>
            <a:ext cx="7886700" cy="4221949"/>
          </a:xfrm>
        </p:spPr>
        <p:txBody>
          <a:bodyPr/>
          <a:lstStyle>
            <a:lvl1pPr>
              <a:buClr>
                <a:srgbClr val="A01941"/>
              </a:buClr>
              <a:defRPr sz="2400"/>
            </a:lvl1pPr>
            <a:lvl2pPr>
              <a:buClr>
                <a:srgbClr val="A01941"/>
              </a:buClr>
              <a:defRPr sz="2000"/>
            </a:lvl2pPr>
            <a:lvl3pPr>
              <a:buClr>
                <a:srgbClr val="A01941"/>
              </a:buClr>
              <a:defRPr sz="1800"/>
            </a:lvl3pPr>
            <a:lvl4pPr>
              <a:buClr>
                <a:srgbClr val="A01941"/>
              </a:buClr>
              <a:defRPr sz="1600"/>
            </a:lvl4pPr>
            <a:lvl5pPr>
              <a:buClr>
                <a:srgbClr val="A01941"/>
              </a:buClr>
              <a:defRPr sz="1400"/>
            </a:lvl5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endParaRPr lang="en-US" dirty="0"/>
          </a:p>
        </p:txBody>
      </p:sp>
      <p:sp>
        <p:nvSpPr>
          <p:cNvPr id="9" name="Title 8">
            <a:extLst>
              <a:ext uri="{FF2B5EF4-FFF2-40B4-BE49-F238E27FC236}">
                <a16:creationId xmlns:a16="http://schemas.microsoft.com/office/drawing/2014/main" id="{A32D4D0B-0DA4-3E42-AF3E-2BB48529E25D}"/>
              </a:ext>
            </a:extLst>
          </p:cNvPr>
          <p:cNvSpPr>
            <a:spLocks noGrp="1"/>
          </p:cNvSpPr>
          <p:nvPr>
            <p:ph type="title"/>
          </p:nvPr>
        </p:nvSpPr>
        <p:spPr>
          <a:xfrm>
            <a:off x="628650" y="365127"/>
            <a:ext cx="7886700" cy="911880"/>
          </a:xfrm>
        </p:spPr>
        <p:txBody>
          <a:bodyPr anchor="b">
            <a:normAutofit/>
          </a:bodyPr>
          <a:lstStyle>
            <a:lvl1pPr>
              <a:defRPr sz="3200" b="1">
                <a:solidFill>
                  <a:srgbClr val="A01941"/>
                </a:solidFill>
                <a:latin typeface="+mj-lt"/>
              </a:defRPr>
            </a:lvl1pPr>
          </a:lstStyle>
          <a:p>
            <a:r>
              <a:rPr lang="en-US" dirty="0"/>
              <a:t>Click to edit Master title style</a:t>
            </a:r>
          </a:p>
        </p:txBody>
      </p:sp>
    </p:spTree>
    <p:extLst>
      <p:ext uri="{BB962C8B-B14F-4D97-AF65-F5344CB8AC3E}">
        <p14:creationId xmlns:p14="http://schemas.microsoft.com/office/powerpoint/2010/main" val="190760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71EB-4198-AD48-85F9-BBD67AE1B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399D3-5522-8F43-88E2-19B5A4522A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C90D2-99EC-A842-848A-2FC9AA77445E}"/>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5" name="Footer Placeholder 4">
            <a:extLst>
              <a:ext uri="{FF2B5EF4-FFF2-40B4-BE49-F238E27FC236}">
                <a16:creationId xmlns:a16="http://schemas.microsoft.com/office/drawing/2014/main" id="{0772080C-8DDF-BC45-A4D8-B591E14BB5EF}"/>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8374C95F-664A-D94B-B753-F0A86ED3C446}"/>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306517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8403-E796-6B47-A806-5BA6AAF1E6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FA79596-E994-4447-B113-24ABEDFF507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76F0C8-0DF0-D84A-ADF5-588892262299}"/>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5" name="Footer Placeholder 4">
            <a:extLst>
              <a:ext uri="{FF2B5EF4-FFF2-40B4-BE49-F238E27FC236}">
                <a16:creationId xmlns:a16="http://schemas.microsoft.com/office/drawing/2014/main" id="{8ACAA9F6-559F-4246-9272-4518D79E920F}"/>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1B189B76-9C43-1D4D-A555-6C645E3076AA}"/>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21440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45D1-6910-D540-9C7F-02D718BB7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79AE2-7F0A-DE41-BD32-70654FDD908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ED5AE5-3869-F24E-96B0-A4598E5A6FA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2087CC-ECA9-9D4D-BDE0-72AA38A6446F}"/>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6" name="Footer Placeholder 5">
            <a:extLst>
              <a:ext uri="{FF2B5EF4-FFF2-40B4-BE49-F238E27FC236}">
                <a16:creationId xmlns:a16="http://schemas.microsoft.com/office/drawing/2014/main" id="{E1252E76-86BF-B54E-84C1-E8CB8CAD670C}"/>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34FFD6E0-59C3-1248-B223-C448C1DCD601}"/>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98568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14BB-EFB1-E549-8ADC-974CD1A2228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96154D-E1AA-C446-83A9-7608C466DF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CC60955-79F2-0646-B44F-6E03CB69838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F8202A-F443-3F41-B7EC-32AB8BEA2CD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CBC4ACB-54DB-B64A-86C0-39ABF907497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B88BB2-F0DD-B343-9512-CB00BE09552C}"/>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8" name="Footer Placeholder 7">
            <a:extLst>
              <a:ext uri="{FF2B5EF4-FFF2-40B4-BE49-F238E27FC236}">
                <a16:creationId xmlns:a16="http://schemas.microsoft.com/office/drawing/2014/main" id="{775166CC-C096-6D4B-B41C-A05E786908B1}"/>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2BB9020A-AB4E-3F43-AEDF-07F93E1E4AC6}"/>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9717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07627-4308-3544-B1AF-07DFF46F67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539B71-BC15-D84C-9DE8-012662045C90}"/>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4" name="Footer Placeholder 3">
            <a:extLst>
              <a:ext uri="{FF2B5EF4-FFF2-40B4-BE49-F238E27FC236}">
                <a16:creationId xmlns:a16="http://schemas.microsoft.com/office/drawing/2014/main" id="{F30B5D06-1074-D942-BBDE-77BE517726A6}"/>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963E0206-538B-FF40-B554-02B9946B70A0}"/>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23322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A1183B-F9C1-5643-9687-84D1C8E2A91A}"/>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3" name="Footer Placeholder 2">
            <a:extLst>
              <a:ext uri="{FF2B5EF4-FFF2-40B4-BE49-F238E27FC236}">
                <a16:creationId xmlns:a16="http://schemas.microsoft.com/office/drawing/2014/main" id="{1549EEBD-A499-EA4D-84BF-CD34D7E7FF8F}"/>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E6A7DF84-E8A7-9442-A563-48A0FAB6CEA1}"/>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99564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55F8-22AE-D840-B809-EB9960F120C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281C871-C901-1940-8124-4F394F20192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23C7CC-136B-6C4B-81DF-B66C00CED4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C643CDC-172C-404E-A6D5-9272C2D68FE0}"/>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6" name="Footer Placeholder 5">
            <a:extLst>
              <a:ext uri="{FF2B5EF4-FFF2-40B4-BE49-F238E27FC236}">
                <a16:creationId xmlns:a16="http://schemas.microsoft.com/office/drawing/2014/main" id="{8BBBC9AA-8E60-B348-BC3C-D5B9C9982BEE}"/>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9116765D-2272-FC48-875F-FF390F7632A0}"/>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88635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C73A-D1C0-7D4D-A98F-79A6197EE14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309E708-1DE0-9A4F-84E3-765CA3DE73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43F2B00-9EAB-F447-AD16-D731AE7139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5826C76-580C-134A-903F-3896CEA05AA8}"/>
              </a:ext>
            </a:extLst>
          </p:cNvPr>
          <p:cNvSpPr>
            <a:spLocks noGrp="1"/>
          </p:cNvSpPr>
          <p:nvPr>
            <p:ph type="dt" sz="half" idx="10"/>
          </p:nvPr>
        </p:nvSpPr>
        <p:spPr/>
        <p:txBody>
          <a:bodyPr/>
          <a:lstStyle/>
          <a:p>
            <a:fld id="{088D60DA-3ED7-41E7-909B-8719ABC0F517}" type="datetimeFigureOut">
              <a:rPr lang="sl-SI" smtClean="0"/>
              <a:t>18. 05. 2021</a:t>
            </a:fld>
            <a:endParaRPr lang="sl-SI"/>
          </a:p>
        </p:txBody>
      </p:sp>
      <p:sp>
        <p:nvSpPr>
          <p:cNvPr id="6" name="Footer Placeholder 5">
            <a:extLst>
              <a:ext uri="{FF2B5EF4-FFF2-40B4-BE49-F238E27FC236}">
                <a16:creationId xmlns:a16="http://schemas.microsoft.com/office/drawing/2014/main" id="{03A2281D-60C9-A44C-8A6D-335B772D3301}"/>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B9663819-9664-134D-9F86-23685E4AC2FA}"/>
              </a:ext>
            </a:extLst>
          </p:cNvPr>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82188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17BF4B-DFA1-E34A-B3BE-4DC6CDD9911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C2B8B1-975C-BD44-96F4-6218EB4F4A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593E1D-29A9-0C46-A8DF-CD1B8306E03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8D60DA-3ED7-41E7-909B-8719ABC0F517}" type="datetimeFigureOut">
              <a:rPr lang="sl-SI" smtClean="0"/>
              <a:t>18. 05. 2021</a:t>
            </a:fld>
            <a:endParaRPr lang="sl-SI"/>
          </a:p>
        </p:txBody>
      </p:sp>
      <p:sp>
        <p:nvSpPr>
          <p:cNvPr id="5" name="Footer Placeholder 4">
            <a:extLst>
              <a:ext uri="{FF2B5EF4-FFF2-40B4-BE49-F238E27FC236}">
                <a16:creationId xmlns:a16="http://schemas.microsoft.com/office/drawing/2014/main" id="{FDFAD997-0C64-8D47-8174-ACD5A8509A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72D0F6B6-DC1A-0542-A463-E60AA249A5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AEB44F-43D6-483F-81B6-0E5BA2EB64AD}" type="slidenum">
              <a:rPr lang="sl-SI" smtClean="0"/>
              <a:t>‹#›</a:t>
            </a:fld>
            <a:endParaRPr lang="sl-SI"/>
          </a:p>
        </p:txBody>
      </p:sp>
    </p:spTree>
    <p:extLst>
      <p:ext uri="{BB962C8B-B14F-4D97-AF65-F5344CB8AC3E}">
        <p14:creationId xmlns:p14="http://schemas.microsoft.com/office/powerpoint/2010/main" val="25409438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72" r:id="rId13"/>
    <p:sldLayoutId id="214748368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idx="4294967295"/>
          </p:nvPr>
        </p:nvSpPr>
        <p:spPr>
          <a:xfrm>
            <a:off x="3647872" y="346840"/>
            <a:ext cx="4815190" cy="4540469"/>
          </a:xfrm>
          <a:noFill/>
        </p:spPr>
        <p:txBody>
          <a:bodyPr anchor="b">
            <a:normAutofit fontScale="90000"/>
          </a:bodyPr>
          <a:lstStyle/>
          <a:p>
            <a:pPr algn="ctr"/>
            <a:r>
              <a:rPr lang="sl-SI" sz="2800" b="1" dirty="0" smtClean="0">
                <a:solidFill>
                  <a:srgbClr val="A01941"/>
                </a:solidFill>
                <a:latin typeface="Arial" panose="020B0604020202020204" pitchFamily="34" charset="0"/>
                <a:cs typeface="Arial" panose="020B0604020202020204" pitchFamily="34" charset="0"/>
              </a:rPr>
              <a:t/>
            </a:r>
            <a:br>
              <a:rPr lang="sl-SI" sz="2800" b="1" dirty="0" smtClean="0">
                <a:solidFill>
                  <a:srgbClr val="A01941"/>
                </a:solidFill>
                <a:latin typeface="Arial" panose="020B0604020202020204" pitchFamily="34" charset="0"/>
                <a:cs typeface="Arial" panose="020B0604020202020204" pitchFamily="34" charset="0"/>
              </a:rPr>
            </a:br>
            <a:r>
              <a:rPr lang="sl-SI" sz="3100" b="1" dirty="0" smtClean="0">
                <a:solidFill>
                  <a:srgbClr val="A01941"/>
                </a:solidFill>
                <a:latin typeface="Arial" panose="020B0604020202020204" pitchFamily="34" charset="0"/>
                <a:cs typeface="Arial" panose="020B0604020202020204" pitchFamily="34" charset="0"/>
              </a:rPr>
              <a:t>Projekt Pogum </a:t>
            </a:r>
            <a:r>
              <a:rPr lang="sl-SI" sz="2800" b="1" dirty="0">
                <a:solidFill>
                  <a:srgbClr val="A01941"/>
                </a:solidFill>
                <a:latin typeface="Arial" panose="020B0604020202020204" pitchFamily="34" charset="0"/>
                <a:cs typeface="Arial" panose="020B0604020202020204" pitchFamily="34" charset="0"/>
              </a:rPr>
              <a:t/>
            </a:r>
            <a:br>
              <a:rPr lang="sl-SI" sz="2800" b="1" dirty="0">
                <a:solidFill>
                  <a:srgbClr val="A01941"/>
                </a:solidFill>
                <a:latin typeface="Arial" panose="020B0604020202020204" pitchFamily="34" charset="0"/>
                <a:cs typeface="Arial" panose="020B0604020202020204" pitchFamily="34" charset="0"/>
              </a:rPr>
            </a:br>
            <a:r>
              <a:rPr lang="sl-SI" sz="2800" b="1" dirty="0">
                <a:solidFill>
                  <a:srgbClr val="A01941"/>
                </a:solidFill>
                <a:latin typeface="Arial" panose="020B0604020202020204" pitchFamily="34" charset="0"/>
                <a:cs typeface="Arial" panose="020B0604020202020204" pitchFamily="34" charset="0"/>
              </a:rPr>
              <a:t/>
            </a:r>
            <a:br>
              <a:rPr lang="sl-SI" sz="2800" b="1" dirty="0">
                <a:solidFill>
                  <a:srgbClr val="A01941"/>
                </a:solidFill>
                <a:latin typeface="Arial" panose="020B0604020202020204" pitchFamily="34" charset="0"/>
                <a:cs typeface="Arial" panose="020B0604020202020204" pitchFamily="34" charset="0"/>
              </a:rPr>
            </a:br>
            <a:r>
              <a:rPr lang="sl-SI" sz="1100" b="1" dirty="0">
                <a:solidFill>
                  <a:srgbClr val="A01941"/>
                </a:solidFill>
                <a:latin typeface="Arial" panose="020B0604020202020204" pitchFamily="34" charset="0"/>
                <a:cs typeface="Arial" panose="020B0604020202020204" pitchFamily="34" charset="0"/>
              </a:rPr>
              <a:t/>
            </a:r>
            <a:br>
              <a:rPr lang="sl-SI" sz="1100" b="1" dirty="0">
                <a:solidFill>
                  <a:srgbClr val="A01941"/>
                </a:solidFill>
                <a:latin typeface="Arial" panose="020B0604020202020204" pitchFamily="34" charset="0"/>
                <a:cs typeface="Arial" panose="020B0604020202020204" pitchFamily="34" charset="0"/>
              </a:rPr>
            </a:br>
            <a:r>
              <a:rPr lang="sl-SI" sz="1100" b="1" dirty="0" smtClean="0">
                <a:solidFill>
                  <a:srgbClr val="A01941"/>
                </a:solidFill>
                <a:latin typeface="Arial" panose="020B0604020202020204" pitchFamily="34" charset="0"/>
                <a:cs typeface="Arial" panose="020B0604020202020204" pitchFamily="34" charset="0"/>
              </a:rPr>
              <a:t/>
            </a:r>
            <a:br>
              <a:rPr lang="sl-SI" sz="1100" b="1" dirty="0" smtClean="0">
                <a:solidFill>
                  <a:srgbClr val="A01941"/>
                </a:solidFill>
                <a:latin typeface="Arial" panose="020B0604020202020204" pitchFamily="34" charset="0"/>
                <a:cs typeface="Arial" panose="020B0604020202020204" pitchFamily="34" charset="0"/>
              </a:rPr>
            </a:br>
            <a:r>
              <a:rPr lang="sl-SI" sz="3100" b="1" dirty="0">
                <a:solidFill>
                  <a:srgbClr val="0070C0"/>
                </a:solidFill>
                <a:latin typeface="Arial" panose="020B0604020202020204" pitchFamily="34" charset="0"/>
                <a:cs typeface="Arial" panose="020B0604020202020204" pitchFamily="34" charset="0"/>
              </a:rPr>
              <a:t/>
            </a:r>
            <a:br>
              <a:rPr lang="sl-SI" sz="3100" b="1" dirty="0">
                <a:solidFill>
                  <a:srgbClr val="0070C0"/>
                </a:solidFill>
                <a:latin typeface="Arial" panose="020B0604020202020204" pitchFamily="34" charset="0"/>
                <a:cs typeface="Arial" panose="020B0604020202020204" pitchFamily="34" charset="0"/>
              </a:rPr>
            </a:br>
            <a:r>
              <a:rPr lang="sl-SI" sz="3100" b="1" dirty="0" smtClean="0">
                <a:solidFill>
                  <a:srgbClr val="0070C0"/>
                </a:solidFill>
                <a:latin typeface="Arial" panose="020B0604020202020204" pitchFamily="34" charset="0"/>
                <a:cs typeface="Arial" panose="020B0604020202020204" pitchFamily="34" charset="0"/>
              </a:rPr>
              <a:t/>
            </a:r>
            <a:br>
              <a:rPr lang="sl-SI" sz="3100" b="1" dirty="0" smtClean="0">
                <a:solidFill>
                  <a:srgbClr val="0070C0"/>
                </a:solidFill>
                <a:latin typeface="Arial" panose="020B0604020202020204" pitchFamily="34" charset="0"/>
                <a:cs typeface="Arial" panose="020B0604020202020204" pitchFamily="34" charset="0"/>
              </a:rPr>
            </a:br>
            <a:r>
              <a:rPr lang="sl-SI" sz="2200" b="1" dirty="0">
                <a:solidFill>
                  <a:srgbClr val="717171"/>
                </a:solidFill>
                <a:latin typeface="Arial" panose="020B0604020202020204" pitchFamily="34" charset="0"/>
                <a:cs typeface="Arial" panose="020B0604020202020204" pitchFamily="34" charset="0"/>
              </a:rPr>
              <a:t/>
            </a:r>
            <a:br>
              <a:rPr lang="sl-SI" sz="2200" b="1" dirty="0">
                <a:solidFill>
                  <a:srgbClr val="717171"/>
                </a:solidFill>
                <a:latin typeface="Arial" panose="020B0604020202020204" pitchFamily="34" charset="0"/>
                <a:cs typeface="Arial" panose="020B0604020202020204" pitchFamily="34" charset="0"/>
              </a:rPr>
            </a:br>
            <a:r>
              <a:rPr lang="sl-SI" sz="2200" b="1" dirty="0" smtClean="0">
                <a:solidFill>
                  <a:srgbClr val="717171"/>
                </a:solidFill>
                <a:latin typeface="Arial" panose="020B0604020202020204" pitchFamily="34" charset="0"/>
                <a:cs typeface="Arial" panose="020B0604020202020204" pitchFamily="34" charset="0"/>
              </a:rPr>
              <a:t>2. delovno srečanje v mreži RVIZ z IVIZ</a:t>
            </a:r>
            <a:r>
              <a:rPr lang="sl-SI" sz="2700" b="1" dirty="0">
                <a:solidFill>
                  <a:srgbClr val="717171"/>
                </a:solidFill>
                <a:latin typeface="Arial" panose="020B0604020202020204" pitchFamily="34" charset="0"/>
                <a:cs typeface="Arial" panose="020B0604020202020204" pitchFamily="34" charset="0"/>
              </a:rPr>
              <a:t/>
            </a:r>
            <a:br>
              <a:rPr lang="sl-SI" sz="2700" b="1" dirty="0">
                <a:solidFill>
                  <a:srgbClr val="717171"/>
                </a:solidFill>
                <a:latin typeface="Arial" panose="020B0604020202020204" pitchFamily="34" charset="0"/>
                <a:cs typeface="Arial" panose="020B0604020202020204" pitchFamily="34" charset="0"/>
              </a:rPr>
            </a:br>
            <a:r>
              <a:rPr lang="sl-SI" sz="2700" b="1" dirty="0" smtClean="0">
                <a:solidFill>
                  <a:srgbClr val="717171"/>
                </a:solidFill>
                <a:latin typeface="Arial" panose="020B0604020202020204" pitchFamily="34" charset="0"/>
                <a:cs typeface="Arial" panose="020B0604020202020204" pitchFamily="34" charset="0"/>
              </a:rPr>
              <a:t/>
            </a:r>
            <a:br>
              <a:rPr lang="sl-SI" sz="2700" b="1" dirty="0" smtClean="0">
                <a:solidFill>
                  <a:srgbClr val="717171"/>
                </a:solidFill>
                <a:latin typeface="Arial" panose="020B0604020202020204" pitchFamily="34" charset="0"/>
                <a:cs typeface="Arial" panose="020B0604020202020204" pitchFamily="34" charset="0"/>
              </a:rPr>
            </a:br>
            <a:r>
              <a:rPr lang="sl-SI" sz="2700" b="1" dirty="0" smtClean="0">
                <a:solidFill>
                  <a:srgbClr val="717171"/>
                </a:solidFill>
                <a:latin typeface="Arial" panose="020B0604020202020204" pitchFamily="34" charset="0"/>
                <a:cs typeface="Arial" panose="020B0604020202020204" pitchFamily="34" charset="0"/>
              </a:rPr>
              <a:t>OŠ Prežihovega </a:t>
            </a:r>
            <a:r>
              <a:rPr lang="sl-SI" sz="2700" b="1" dirty="0" err="1" smtClean="0">
                <a:solidFill>
                  <a:srgbClr val="717171"/>
                </a:solidFill>
                <a:latin typeface="Arial" panose="020B0604020202020204" pitchFamily="34" charset="0"/>
                <a:cs typeface="Arial" panose="020B0604020202020204" pitchFamily="34" charset="0"/>
              </a:rPr>
              <a:t>Voranca</a:t>
            </a:r>
            <a:r>
              <a:rPr lang="sl-SI" sz="2700" b="1" dirty="0" smtClean="0">
                <a:solidFill>
                  <a:srgbClr val="717171"/>
                </a:solidFill>
                <a:latin typeface="Arial" panose="020B0604020202020204" pitchFamily="34" charset="0"/>
                <a:cs typeface="Arial" panose="020B0604020202020204" pitchFamily="34" charset="0"/>
              </a:rPr>
              <a:t> Maribor,</a:t>
            </a:r>
            <a:br>
              <a:rPr lang="sl-SI" sz="2700" b="1" dirty="0" smtClean="0">
                <a:solidFill>
                  <a:srgbClr val="717171"/>
                </a:solidFill>
                <a:latin typeface="Arial" panose="020B0604020202020204" pitchFamily="34" charset="0"/>
                <a:cs typeface="Arial" panose="020B0604020202020204" pitchFamily="34" charset="0"/>
              </a:rPr>
            </a:br>
            <a:r>
              <a:rPr lang="sl-SI" sz="2700" b="1" dirty="0" smtClean="0">
                <a:solidFill>
                  <a:srgbClr val="717171"/>
                </a:solidFill>
                <a:latin typeface="Arial" panose="020B0604020202020204" pitchFamily="34" charset="0"/>
                <a:cs typeface="Arial" panose="020B0604020202020204" pitchFamily="34" charset="0"/>
              </a:rPr>
              <a:t>19. 5. 2021</a:t>
            </a:r>
            <a:r>
              <a:rPr lang="sl-SI" sz="2700" b="1" dirty="0">
                <a:solidFill>
                  <a:srgbClr val="717171"/>
                </a:solidFill>
                <a:latin typeface="Arial" panose="020B0604020202020204" pitchFamily="34" charset="0"/>
                <a:cs typeface="Arial" panose="020B0604020202020204" pitchFamily="34" charset="0"/>
              </a:rPr>
              <a:t/>
            </a:r>
            <a:br>
              <a:rPr lang="sl-SI" sz="2700" b="1" dirty="0">
                <a:solidFill>
                  <a:srgbClr val="717171"/>
                </a:solidFill>
                <a:latin typeface="Arial" panose="020B0604020202020204" pitchFamily="34" charset="0"/>
                <a:cs typeface="Arial" panose="020B0604020202020204" pitchFamily="34" charset="0"/>
              </a:rPr>
            </a:br>
            <a:endParaRPr lang="sl-SI" sz="2200" b="1" dirty="0">
              <a:solidFill>
                <a:srgbClr val="71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41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a:xfrm>
            <a:off x="628650" y="1068946"/>
            <a:ext cx="7886700" cy="4729555"/>
          </a:xfrm>
        </p:spPr>
        <p:txBody>
          <a:bodyPr>
            <a:normAutofit/>
          </a:bodyPr>
          <a:lstStyle/>
          <a:p>
            <a:pPr marL="0" lvl="0" indent="0">
              <a:buNone/>
            </a:pPr>
            <a:endParaRPr lang="sl-SI" sz="2000" b="1" dirty="0"/>
          </a:p>
          <a:p>
            <a:pPr lvl="0"/>
            <a:endParaRPr lang="sl-SI" sz="2000" dirty="0"/>
          </a:p>
          <a:p>
            <a:endParaRPr lang="sl-SI" dirty="0"/>
          </a:p>
        </p:txBody>
      </p:sp>
      <p:sp>
        <p:nvSpPr>
          <p:cNvPr id="3" name="Naslov 2"/>
          <p:cNvSpPr>
            <a:spLocks noGrp="1"/>
          </p:cNvSpPr>
          <p:nvPr>
            <p:ph type="title"/>
          </p:nvPr>
        </p:nvSpPr>
        <p:spPr>
          <a:xfrm>
            <a:off x="628650" y="365127"/>
            <a:ext cx="7886700" cy="1000034"/>
          </a:xfrm>
        </p:spPr>
        <p:txBody>
          <a:bodyPr>
            <a:normAutofit/>
          </a:bodyPr>
          <a:lstStyle/>
          <a:p>
            <a:pPr algn="ctr"/>
            <a:r>
              <a:rPr lang="sl-SI" dirty="0" smtClean="0">
                <a:solidFill>
                  <a:srgbClr val="0070C0"/>
                </a:solidFill>
              </a:rPr>
              <a:t>Projekt </a:t>
            </a:r>
            <a:r>
              <a:rPr lang="sl-SI" dirty="0" smtClean="0">
                <a:solidFill>
                  <a:srgbClr val="0070C0"/>
                </a:solidFill>
              </a:rPr>
              <a:t>Pogum - asociacije  </a:t>
            </a:r>
            <a:r>
              <a:rPr lang="sl-SI" dirty="0" smtClean="0">
                <a:solidFill>
                  <a:srgbClr val="0070C0"/>
                </a:solidFill>
              </a:rPr>
              <a:t/>
            </a:r>
            <a:br>
              <a:rPr lang="sl-SI" dirty="0" smtClean="0">
                <a:solidFill>
                  <a:srgbClr val="0070C0"/>
                </a:solidFill>
              </a:rPr>
            </a:br>
            <a:endParaRPr lang="sl-SI" dirty="0">
              <a:solidFill>
                <a:srgbClr val="0070C0"/>
              </a:solidFill>
            </a:endParaRPr>
          </a:p>
        </p:txBody>
      </p:sp>
      <p:pic>
        <p:nvPicPr>
          <p:cNvPr id="4" name="Slika 3"/>
          <p:cNvPicPr>
            <a:picLocks noChangeAspect="1"/>
          </p:cNvPicPr>
          <p:nvPr/>
        </p:nvPicPr>
        <p:blipFill>
          <a:blip r:embed="rId2"/>
          <a:stretch>
            <a:fillRect/>
          </a:stretch>
        </p:blipFill>
        <p:spPr>
          <a:xfrm>
            <a:off x="316203" y="968240"/>
            <a:ext cx="2743200" cy="1666875"/>
          </a:xfrm>
          <a:prstGeom prst="rect">
            <a:avLst/>
          </a:prstGeom>
        </p:spPr>
      </p:pic>
      <p:pic>
        <p:nvPicPr>
          <p:cNvPr id="5" name="Slika 4"/>
          <p:cNvPicPr>
            <a:picLocks noChangeAspect="1"/>
          </p:cNvPicPr>
          <p:nvPr/>
        </p:nvPicPr>
        <p:blipFill>
          <a:blip r:embed="rId3"/>
          <a:stretch>
            <a:fillRect/>
          </a:stretch>
        </p:blipFill>
        <p:spPr>
          <a:xfrm>
            <a:off x="5951800" y="4466055"/>
            <a:ext cx="2790825" cy="1638300"/>
          </a:xfrm>
          <a:prstGeom prst="rect">
            <a:avLst/>
          </a:prstGeom>
        </p:spPr>
      </p:pic>
      <p:pic>
        <p:nvPicPr>
          <p:cNvPr id="7" name="Slika 6"/>
          <p:cNvPicPr>
            <a:picLocks noChangeAspect="1"/>
          </p:cNvPicPr>
          <p:nvPr/>
        </p:nvPicPr>
        <p:blipFill>
          <a:blip r:embed="rId4"/>
          <a:stretch>
            <a:fillRect/>
          </a:stretch>
        </p:blipFill>
        <p:spPr>
          <a:xfrm>
            <a:off x="6112400" y="2748393"/>
            <a:ext cx="2857500" cy="1600200"/>
          </a:xfrm>
          <a:prstGeom prst="rect">
            <a:avLst/>
          </a:prstGeom>
        </p:spPr>
      </p:pic>
      <p:pic>
        <p:nvPicPr>
          <p:cNvPr id="8" name="Slika 7"/>
          <p:cNvPicPr>
            <a:picLocks noChangeAspect="1"/>
          </p:cNvPicPr>
          <p:nvPr/>
        </p:nvPicPr>
        <p:blipFill>
          <a:blip r:embed="rId5"/>
          <a:stretch>
            <a:fillRect/>
          </a:stretch>
        </p:blipFill>
        <p:spPr>
          <a:xfrm>
            <a:off x="401375" y="3360226"/>
            <a:ext cx="2238375" cy="2038350"/>
          </a:xfrm>
          <a:prstGeom prst="rect">
            <a:avLst/>
          </a:prstGeom>
        </p:spPr>
      </p:pic>
      <p:pic>
        <p:nvPicPr>
          <p:cNvPr id="9" name="Slika 8"/>
          <p:cNvPicPr>
            <a:picLocks noChangeAspect="1"/>
          </p:cNvPicPr>
          <p:nvPr/>
        </p:nvPicPr>
        <p:blipFill>
          <a:blip r:embed="rId6"/>
          <a:stretch>
            <a:fillRect/>
          </a:stretch>
        </p:blipFill>
        <p:spPr>
          <a:xfrm>
            <a:off x="5657850" y="1001578"/>
            <a:ext cx="2857500" cy="1600200"/>
          </a:xfrm>
          <a:prstGeom prst="rect">
            <a:avLst/>
          </a:prstGeom>
        </p:spPr>
      </p:pic>
      <p:pic>
        <p:nvPicPr>
          <p:cNvPr id="11" name="Slika 10"/>
          <p:cNvPicPr>
            <a:picLocks noChangeAspect="1"/>
          </p:cNvPicPr>
          <p:nvPr/>
        </p:nvPicPr>
        <p:blipFill>
          <a:blip r:embed="rId7"/>
          <a:stretch>
            <a:fillRect/>
          </a:stretch>
        </p:blipFill>
        <p:spPr>
          <a:xfrm>
            <a:off x="2795973" y="2497289"/>
            <a:ext cx="2991403" cy="1990643"/>
          </a:xfrm>
          <a:prstGeom prst="rect">
            <a:avLst/>
          </a:prstGeom>
        </p:spPr>
      </p:pic>
      <p:pic>
        <p:nvPicPr>
          <p:cNvPr id="12" name="Slika 11"/>
          <p:cNvPicPr>
            <a:picLocks noChangeAspect="1"/>
          </p:cNvPicPr>
          <p:nvPr/>
        </p:nvPicPr>
        <p:blipFill>
          <a:blip r:embed="rId8"/>
          <a:stretch>
            <a:fillRect/>
          </a:stretch>
        </p:blipFill>
        <p:spPr>
          <a:xfrm>
            <a:off x="2867025" y="4552215"/>
            <a:ext cx="2857500" cy="1399213"/>
          </a:xfrm>
          <a:prstGeom prst="rect">
            <a:avLst/>
          </a:prstGeom>
        </p:spPr>
      </p:pic>
      <p:pic>
        <p:nvPicPr>
          <p:cNvPr id="13" name="Slika 12"/>
          <p:cNvPicPr>
            <a:picLocks noChangeAspect="1"/>
          </p:cNvPicPr>
          <p:nvPr/>
        </p:nvPicPr>
        <p:blipFill>
          <a:blip r:embed="rId9"/>
          <a:stretch>
            <a:fillRect/>
          </a:stretch>
        </p:blipFill>
        <p:spPr>
          <a:xfrm>
            <a:off x="3271043" y="968998"/>
            <a:ext cx="2230584" cy="1484352"/>
          </a:xfrm>
          <a:prstGeom prst="rect">
            <a:avLst/>
          </a:prstGeom>
        </p:spPr>
      </p:pic>
    </p:spTree>
    <p:extLst>
      <p:ext uri="{BB962C8B-B14F-4D97-AF65-F5344CB8AC3E}">
        <p14:creationId xmlns:p14="http://schemas.microsoft.com/office/powerpoint/2010/main" val="95977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lstStyle/>
          <a:p>
            <a:r>
              <a:rPr lang="sl-SI" dirty="0" smtClean="0"/>
              <a:t>OŠ Janka Padežnika Maribor:</a:t>
            </a:r>
          </a:p>
          <a:p>
            <a:pPr marL="0" indent="0">
              <a:buNone/>
            </a:pPr>
            <a:r>
              <a:rPr lang="sl-SI" dirty="0"/>
              <a:t>Čeprav se o temi te razredne ure večkrat pogovarjamo, ni tega nikoli preveč. Glede na vaš zastavljen izziv šole, je to odlična ideja, da bodo učenci še lažje sprejemali druge in sebe, takšne kot so.</a:t>
            </a:r>
            <a:endParaRPr lang="sl-SI" dirty="0" smtClean="0"/>
          </a:p>
        </p:txBody>
      </p:sp>
      <p:sp>
        <p:nvSpPr>
          <p:cNvPr id="3" name="Naslov 2"/>
          <p:cNvSpPr>
            <a:spLocks noGrp="1"/>
          </p:cNvSpPr>
          <p:nvPr>
            <p:ph type="title"/>
          </p:nvPr>
        </p:nvSpPr>
        <p:spPr/>
        <p:txBody>
          <a:bodyPr>
            <a:normAutofit fontScale="90000"/>
          </a:bodyPr>
          <a:lstStyle/>
          <a:p>
            <a:pPr algn="ctr"/>
            <a:r>
              <a:rPr lang="sl-SI" dirty="0"/>
              <a:t>Projekt Pogum </a:t>
            </a:r>
            <a:r>
              <a:rPr lang="sl-SI" dirty="0" smtClean="0"/>
              <a:t>– komentarji na oddane priprave</a:t>
            </a:r>
            <a:endParaRPr lang="sl-SI" dirty="0"/>
          </a:p>
        </p:txBody>
      </p:sp>
    </p:spTree>
    <p:extLst>
      <p:ext uri="{BB962C8B-B14F-4D97-AF65-F5344CB8AC3E}">
        <p14:creationId xmlns:p14="http://schemas.microsoft.com/office/powerpoint/2010/main" val="306584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lstStyle/>
          <a:p>
            <a:r>
              <a:rPr lang="sl-SI" dirty="0" smtClean="0"/>
              <a:t>OŠ Maksa Durjave Maribor: </a:t>
            </a:r>
          </a:p>
          <a:p>
            <a:pPr marL="0" indent="0">
              <a:buNone/>
            </a:pPr>
            <a:r>
              <a:rPr lang="sl-SI" dirty="0"/>
              <a:t>Odlična ideja za "urjenje" medsebojne komunikacije in razumevanje pomembnosti samopodobe ter spoštovanja in sprejemanja vseh ljudi. </a:t>
            </a:r>
            <a:endParaRPr lang="sl-SI" dirty="0" smtClean="0"/>
          </a:p>
          <a:p>
            <a:pPr marL="0" indent="0">
              <a:buNone/>
            </a:pPr>
            <a:r>
              <a:rPr lang="sl-SI" dirty="0" smtClean="0"/>
              <a:t>Ali </a:t>
            </a:r>
            <a:r>
              <a:rPr lang="sl-SI" dirty="0"/>
              <a:t>imate na vaši šole že utečeno "skrbništvo" učencev 1. in 9.r ali je bilo to izvedeno prvič ob tej priliki? </a:t>
            </a:r>
            <a:endParaRPr lang="sl-SI" dirty="0" smtClean="0"/>
          </a:p>
          <a:p>
            <a:pPr marL="0" indent="0">
              <a:buNone/>
            </a:pPr>
            <a:r>
              <a:rPr lang="sl-SI" dirty="0" smtClean="0"/>
              <a:t>Ali </a:t>
            </a:r>
            <a:r>
              <a:rPr lang="sl-SI" dirty="0"/>
              <a:t>se je po teh urah opazila razlika v medgeneracijskem odnosu učencev in učenk 1. in 9.r?</a:t>
            </a:r>
            <a:endParaRPr lang="sl-SI" dirty="0" smtClean="0"/>
          </a:p>
        </p:txBody>
      </p:sp>
      <p:sp>
        <p:nvSpPr>
          <p:cNvPr id="3" name="Naslov 2"/>
          <p:cNvSpPr>
            <a:spLocks noGrp="1"/>
          </p:cNvSpPr>
          <p:nvPr>
            <p:ph type="title"/>
          </p:nvPr>
        </p:nvSpPr>
        <p:spPr/>
        <p:txBody>
          <a:bodyPr>
            <a:normAutofit fontScale="90000"/>
          </a:bodyPr>
          <a:lstStyle/>
          <a:p>
            <a:pPr algn="ctr"/>
            <a:r>
              <a:rPr lang="sl-SI" dirty="0"/>
              <a:t>Projekt Pogum </a:t>
            </a:r>
            <a:r>
              <a:rPr lang="sl-SI" dirty="0" smtClean="0"/>
              <a:t>– komentarji na oddane priprave</a:t>
            </a:r>
            <a:endParaRPr lang="sl-SI" dirty="0"/>
          </a:p>
        </p:txBody>
      </p:sp>
    </p:spTree>
    <p:extLst>
      <p:ext uri="{BB962C8B-B14F-4D97-AF65-F5344CB8AC3E}">
        <p14:creationId xmlns:p14="http://schemas.microsoft.com/office/powerpoint/2010/main" val="423380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lstStyle/>
          <a:p>
            <a:r>
              <a:rPr lang="sl-SI" dirty="0" smtClean="0"/>
              <a:t>OŠ </a:t>
            </a:r>
            <a:r>
              <a:rPr lang="sl-SI" dirty="0"/>
              <a:t>L</a:t>
            </a:r>
            <a:r>
              <a:rPr lang="sl-SI" dirty="0" smtClean="0"/>
              <a:t>eona Štuklja Maribor:</a:t>
            </a:r>
          </a:p>
          <a:p>
            <a:pPr marL="0" indent="0">
              <a:buNone/>
            </a:pPr>
            <a:r>
              <a:rPr lang="sl-SI" dirty="0"/>
              <a:t>Všeč mi je svobodna izbira likovnih tehnik. Otrokom vedno ponujamo likovno tehniko vaši pa so se lahko sami odločili. Super ideja, jo kdaj uporabim.</a:t>
            </a:r>
            <a:endParaRPr lang="sl-SI" dirty="0" smtClean="0"/>
          </a:p>
        </p:txBody>
      </p:sp>
      <p:sp>
        <p:nvSpPr>
          <p:cNvPr id="3" name="Naslov 2"/>
          <p:cNvSpPr>
            <a:spLocks noGrp="1"/>
          </p:cNvSpPr>
          <p:nvPr>
            <p:ph type="title"/>
          </p:nvPr>
        </p:nvSpPr>
        <p:spPr/>
        <p:txBody>
          <a:bodyPr>
            <a:normAutofit fontScale="90000"/>
          </a:bodyPr>
          <a:lstStyle/>
          <a:p>
            <a:pPr algn="ctr"/>
            <a:r>
              <a:rPr lang="sl-SI" dirty="0"/>
              <a:t>Projekt Pogum </a:t>
            </a:r>
            <a:r>
              <a:rPr lang="sl-SI" dirty="0" smtClean="0"/>
              <a:t>– komentarji na oddane priprave</a:t>
            </a:r>
            <a:endParaRPr lang="sl-SI" dirty="0"/>
          </a:p>
        </p:txBody>
      </p:sp>
    </p:spTree>
    <p:extLst>
      <p:ext uri="{BB962C8B-B14F-4D97-AF65-F5344CB8AC3E}">
        <p14:creationId xmlns:p14="http://schemas.microsoft.com/office/powerpoint/2010/main" val="388017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lstStyle/>
          <a:p>
            <a:r>
              <a:rPr lang="sl-SI" dirty="0" smtClean="0"/>
              <a:t>OŠ Angela Besednjaka Maribor, </a:t>
            </a:r>
          </a:p>
          <a:p>
            <a:r>
              <a:rPr lang="sl-SI" dirty="0" smtClean="0"/>
              <a:t>OŠ Rada Robiča Limbuš, </a:t>
            </a:r>
          </a:p>
          <a:p>
            <a:r>
              <a:rPr lang="sl-SI" dirty="0" smtClean="0"/>
              <a:t>OŠ Ljudski </a:t>
            </a:r>
            <a:r>
              <a:rPr lang="sl-SI" dirty="0"/>
              <a:t>v</a:t>
            </a:r>
            <a:r>
              <a:rPr lang="sl-SI" dirty="0" smtClean="0"/>
              <a:t>rt Ptuj</a:t>
            </a:r>
          </a:p>
        </p:txBody>
      </p:sp>
      <p:sp>
        <p:nvSpPr>
          <p:cNvPr id="3" name="Naslov 2"/>
          <p:cNvSpPr>
            <a:spLocks noGrp="1"/>
          </p:cNvSpPr>
          <p:nvPr>
            <p:ph type="title"/>
          </p:nvPr>
        </p:nvSpPr>
        <p:spPr/>
        <p:txBody>
          <a:bodyPr>
            <a:normAutofit fontScale="90000"/>
          </a:bodyPr>
          <a:lstStyle/>
          <a:p>
            <a:pPr algn="ctr"/>
            <a:r>
              <a:rPr lang="sl-SI" dirty="0"/>
              <a:t>Projekt Pogum </a:t>
            </a:r>
            <a:r>
              <a:rPr lang="sl-SI" dirty="0" smtClean="0"/>
              <a:t>– komentarji na oddane priprave</a:t>
            </a:r>
            <a:endParaRPr lang="sl-SI" dirty="0"/>
          </a:p>
        </p:txBody>
      </p:sp>
    </p:spTree>
    <p:extLst>
      <p:ext uri="{BB962C8B-B14F-4D97-AF65-F5344CB8AC3E}">
        <p14:creationId xmlns:p14="http://schemas.microsoft.com/office/powerpoint/2010/main" val="159465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p:txBody>
          <a:bodyPr/>
          <a:lstStyle/>
          <a:p>
            <a:r>
              <a:rPr lang="sl-SI" dirty="0" smtClean="0"/>
              <a:t>OŠ Prežihovega </a:t>
            </a:r>
            <a:r>
              <a:rPr lang="sl-SI" dirty="0" err="1" smtClean="0"/>
              <a:t>Voranca</a:t>
            </a:r>
            <a:r>
              <a:rPr lang="sl-SI" dirty="0" smtClean="0"/>
              <a:t> Maribor:</a:t>
            </a:r>
          </a:p>
          <a:p>
            <a:pPr marL="0" indent="0">
              <a:buNone/>
            </a:pPr>
            <a:r>
              <a:rPr lang="sl-SI" dirty="0"/>
              <a:t>Super pripravljeno. Všeč mi je, da je pri vsaki kompetenci pojasnjena aktivnost učencev. Prepričan sem, da je aktivnost odlično uspela. Bravo.</a:t>
            </a:r>
            <a:endParaRPr lang="sl-SI" dirty="0" smtClean="0"/>
          </a:p>
        </p:txBody>
      </p:sp>
      <p:sp>
        <p:nvSpPr>
          <p:cNvPr id="3" name="Naslov 2"/>
          <p:cNvSpPr>
            <a:spLocks noGrp="1"/>
          </p:cNvSpPr>
          <p:nvPr>
            <p:ph type="title"/>
          </p:nvPr>
        </p:nvSpPr>
        <p:spPr/>
        <p:txBody>
          <a:bodyPr>
            <a:normAutofit fontScale="90000"/>
          </a:bodyPr>
          <a:lstStyle/>
          <a:p>
            <a:pPr algn="ctr"/>
            <a:r>
              <a:rPr lang="sl-SI" dirty="0"/>
              <a:t>Projekt Pogum </a:t>
            </a:r>
            <a:r>
              <a:rPr lang="sl-SI" dirty="0" smtClean="0"/>
              <a:t>– komentarji na oddane priprave</a:t>
            </a:r>
            <a:endParaRPr lang="sl-SI" dirty="0"/>
          </a:p>
        </p:txBody>
      </p:sp>
    </p:spTree>
    <p:extLst>
      <p:ext uri="{BB962C8B-B14F-4D97-AF65-F5344CB8AC3E}">
        <p14:creationId xmlns:p14="http://schemas.microsoft.com/office/powerpoint/2010/main" val="218111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a:xfrm>
            <a:off x="628650" y="2240924"/>
            <a:ext cx="7886700" cy="3557577"/>
          </a:xfrm>
        </p:spPr>
        <p:txBody>
          <a:bodyPr/>
          <a:lstStyle/>
          <a:p>
            <a:r>
              <a:rPr lang="sl-SI" dirty="0" smtClean="0"/>
              <a:t>Beseda ravnateljem…podpora projektu in prenos projektnih aktivnosti na raven kolektiva…</a:t>
            </a:r>
          </a:p>
          <a:p>
            <a:endParaRPr lang="sl-SI" dirty="0"/>
          </a:p>
          <a:p>
            <a:r>
              <a:rPr lang="sl-SI" dirty="0" smtClean="0"/>
              <a:t>Načrtovane aktivnosti </a:t>
            </a:r>
            <a:r>
              <a:rPr lang="sl-SI" smtClean="0"/>
              <a:t>za prihodnost</a:t>
            </a:r>
            <a:endParaRPr lang="sl-SI" dirty="0" smtClean="0"/>
          </a:p>
        </p:txBody>
      </p:sp>
      <p:sp>
        <p:nvSpPr>
          <p:cNvPr id="3" name="Naslov 2"/>
          <p:cNvSpPr>
            <a:spLocks noGrp="1"/>
          </p:cNvSpPr>
          <p:nvPr>
            <p:ph type="title"/>
          </p:nvPr>
        </p:nvSpPr>
        <p:spPr>
          <a:xfrm>
            <a:off x="628650" y="712857"/>
            <a:ext cx="7886700" cy="911880"/>
          </a:xfrm>
        </p:spPr>
        <p:txBody>
          <a:bodyPr>
            <a:normAutofit fontScale="90000"/>
          </a:bodyPr>
          <a:lstStyle/>
          <a:p>
            <a:pPr algn="ctr"/>
            <a:r>
              <a:rPr lang="sl-SI" dirty="0"/>
              <a:t>Projekt Pogum </a:t>
            </a:r>
            <a:r>
              <a:rPr lang="sl-SI" dirty="0" smtClean="0"/>
              <a:t>– širjenje razvoja </a:t>
            </a:r>
            <a:r>
              <a:rPr lang="sl-SI" dirty="0" err="1" smtClean="0"/>
              <a:t>podjetnostne</a:t>
            </a:r>
            <a:r>
              <a:rPr lang="sl-SI" dirty="0" smtClean="0"/>
              <a:t> kompetence v kolektiv</a:t>
            </a:r>
            <a:endParaRPr lang="sl-SI" dirty="0"/>
          </a:p>
        </p:txBody>
      </p:sp>
    </p:spTree>
    <p:extLst>
      <p:ext uri="{BB962C8B-B14F-4D97-AF65-F5344CB8AC3E}">
        <p14:creationId xmlns:p14="http://schemas.microsoft.com/office/powerpoint/2010/main" val="140759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a:xfrm>
            <a:off x="628650" y="1576552"/>
            <a:ext cx="7886700" cy="4221949"/>
          </a:xfrm>
        </p:spPr>
        <p:txBody>
          <a:bodyPr/>
          <a:lstStyle/>
          <a:p>
            <a:pPr marL="0" indent="0">
              <a:lnSpc>
                <a:spcPct val="100000"/>
              </a:lnSpc>
              <a:buNone/>
            </a:pPr>
            <a:r>
              <a:rPr lang="sl-SI" sz="2000" dirty="0"/>
              <a:t>V šolskem letu 2020/2021 učitelji načrtujemo pouk (tudi pouk na daljavo) tako, da pri učencih razvijamo kompetence podjetnosti vključno s sodobnimi pristopi k pouku in zavedanjem, da ustvarjamo spodbudno in varno učno okolje</a:t>
            </a:r>
            <a:r>
              <a:rPr lang="sl-SI" sz="2000" dirty="0" smtClean="0"/>
              <a:t>.</a:t>
            </a:r>
          </a:p>
          <a:p>
            <a:endParaRPr lang="sl-SI" dirty="0"/>
          </a:p>
          <a:p>
            <a:pPr marL="0" indent="0">
              <a:buNone/>
            </a:pPr>
            <a:r>
              <a:rPr lang="sl-SI" dirty="0" smtClean="0">
                <a:solidFill>
                  <a:srgbClr val="0070C0"/>
                </a:solidFill>
              </a:rPr>
              <a:t>MI</a:t>
            </a:r>
            <a:r>
              <a:rPr lang="sl-SI" dirty="0" smtClean="0"/>
              <a:t> si upamo </a:t>
            </a:r>
            <a:endParaRPr lang="sl-SI" dirty="0"/>
          </a:p>
        </p:txBody>
      </p:sp>
      <p:sp>
        <p:nvSpPr>
          <p:cNvPr id="3" name="Naslov 2"/>
          <p:cNvSpPr>
            <a:spLocks noGrp="1"/>
          </p:cNvSpPr>
          <p:nvPr>
            <p:ph type="title"/>
          </p:nvPr>
        </p:nvSpPr>
        <p:spPr/>
        <p:txBody>
          <a:bodyPr>
            <a:normAutofit/>
          </a:bodyPr>
          <a:lstStyle/>
          <a:p>
            <a:r>
              <a:rPr lang="sl-SI" sz="2800" dirty="0">
                <a:solidFill>
                  <a:srgbClr val="0070C0"/>
                </a:solidFill>
              </a:rPr>
              <a:t>Vsak dan!</a:t>
            </a:r>
            <a:endParaRPr lang="sl-SI" sz="2800" dirty="0"/>
          </a:p>
        </p:txBody>
      </p:sp>
      <p:pic>
        <p:nvPicPr>
          <p:cNvPr id="4" name="Picture 2" descr="Courage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195717"/>
            <a:ext cx="5162550" cy="2718397"/>
          </a:xfrm>
          <a:prstGeom prst="rect">
            <a:avLst/>
          </a:prstGeom>
          <a:noFill/>
          <a:extLst>
            <a:ext uri="{909E8E84-426E-40DD-AFC4-6F175D3DCCD1}">
              <a14:hiddenFill xmlns:a14="http://schemas.microsoft.com/office/drawing/2010/main">
                <a:solidFill>
                  <a:srgbClr val="FFFFFF"/>
                </a:solidFill>
              </a14:hiddenFill>
            </a:ext>
          </a:extLst>
        </p:spPr>
      </p:pic>
      <p:sp>
        <p:nvSpPr>
          <p:cNvPr id="6" name="Desna puščica 5"/>
          <p:cNvSpPr/>
          <p:nvPr/>
        </p:nvSpPr>
        <p:spPr>
          <a:xfrm>
            <a:off x="2459421" y="3552497"/>
            <a:ext cx="52551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763207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TotalTime>
  <Words>300</Words>
  <Application>Microsoft Office PowerPoint</Application>
  <PresentationFormat>Diaprojekcija na zaslonu (4:3)</PresentationFormat>
  <Paragraphs>29</Paragraphs>
  <Slides>9</Slides>
  <Notes>0</Notes>
  <HiddenSlides>0</HiddenSlides>
  <MMClips>0</MMClips>
  <ScaleCrop>false</ScaleCrop>
  <HeadingPairs>
    <vt:vector size="6" baseType="variant">
      <vt:variant>
        <vt:lpstr>Uporabljene pisave</vt:lpstr>
      </vt:variant>
      <vt:variant>
        <vt:i4>1</vt:i4>
      </vt:variant>
      <vt:variant>
        <vt:lpstr>Tema</vt:lpstr>
      </vt:variant>
      <vt:variant>
        <vt:i4>1</vt:i4>
      </vt:variant>
      <vt:variant>
        <vt:lpstr>Naslovi diapozitivov</vt:lpstr>
      </vt:variant>
      <vt:variant>
        <vt:i4>9</vt:i4>
      </vt:variant>
    </vt:vector>
  </HeadingPairs>
  <TitlesOfParts>
    <vt:vector size="11" baseType="lpstr">
      <vt:lpstr>Arial</vt:lpstr>
      <vt:lpstr>Office Theme</vt:lpstr>
      <vt:lpstr> Projekt Pogum        2. delovno srečanje v mreži RVIZ z IVIZ  OŠ Prežihovega Voranca Maribor, 19. 5. 2021 </vt:lpstr>
      <vt:lpstr>Projekt Pogum - asociacije   </vt:lpstr>
      <vt:lpstr>Projekt Pogum – komentarji na oddane priprave</vt:lpstr>
      <vt:lpstr>Projekt Pogum – komentarji na oddane priprave</vt:lpstr>
      <vt:lpstr>Projekt Pogum – komentarji na oddane priprave</vt:lpstr>
      <vt:lpstr>Projekt Pogum – komentarji na oddane priprave</vt:lpstr>
      <vt:lpstr>Projekt Pogum – komentarji na oddane priprave</vt:lpstr>
      <vt:lpstr>Projekt Pogum – širjenje razvoja podjetnostne kompetence v kolektiv</vt:lpstr>
      <vt:lpstr>Vsak dan!</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26 pt, bold</dc:title>
  <dc:creator>Zvonka Kos</dc:creator>
  <cp:lastModifiedBy>Ravnateljica</cp:lastModifiedBy>
  <cp:revision>98</cp:revision>
  <dcterms:created xsi:type="dcterms:W3CDTF">2017-08-16T10:43:35Z</dcterms:created>
  <dcterms:modified xsi:type="dcterms:W3CDTF">2021-05-18T11:01:54Z</dcterms:modified>
</cp:coreProperties>
</file>