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2" r:id="rId3"/>
    <p:sldId id="267" r:id="rId4"/>
    <p:sldId id="278" r:id="rId5"/>
    <p:sldId id="281" r:id="rId6"/>
    <p:sldId id="279" r:id="rId7"/>
    <p:sldId id="280" r:id="rId8"/>
    <p:sldId id="268" r:id="rId9"/>
    <p:sldId id="269" r:id="rId10"/>
    <p:sldId id="275" r:id="rId11"/>
    <p:sldId id="277" r:id="rId12"/>
    <p:sldId id="282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96969"/>
    <a:srgbClr val="717171"/>
    <a:srgbClr val="595A59"/>
    <a:srgbClr val="A01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5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BCEDD-D365-3E40-9750-1B58E5FD2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CBE19-46F2-6941-B19E-B2378F5B3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D3A5E-3C13-444A-947D-5E202B28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7A356-B707-D148-BAF1-761B66031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CCD6F-F3E2-9742-A95C-5A32443F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7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5712-B8E5-5646-80CC-E9F30DC0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28593-2405-0A4C-A900-DE3B44F0B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D86C-0460-6149-A509-01662AAC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1B16-F88E-1744-94C4-09A8EF5A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78CAB-7C46-D349-9020-2798107E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705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EEFAB7-0CD7-7A43-AE24-CB2514BFA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2373C-60FF-9C42-8552-6FDCF566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5CD03-E6E8-FE46-B0FD-0D104CCA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FC3DF-7945-7C42-ADDC-8F9FC58A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BDAFA-8535-3A44-9842-28DCA042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105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CAC4C5-5089-F54A-AE20-AB3C95CC4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159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9389E6-34B6-F648-9312-EA66166495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" y="0"/>
            <a:ext cx="9140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1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DBD50E-654D-B949-B1BC-C447B36D9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3"/>
            <a:ext cx="914015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6552"/>
            <a:ext cx="7886700" cy="4221949"/>
          </a:xfrm>
        </p:spPr>
        <p:txBody>
          <a:bodyPr/>
          <a:lstStyle>
            <a:lvl1pPr>
              <a:buClr>
                <a:srgbClr val="A01941"/>
              </a:buClr>
              <a:defRPr sz="2400"/>
            </a:lvl1pPr>
            <a:lvl2pPr>
              <a:buClr>
                <a:srgbClr val="A01941"/>
              </a:buClr>
              <a:defRPr sz="2000"/>
            </a:lvl2pPr>
            <a:lvl3pPr>
              <a:buClr>
                <a:srgbClr val="A01941"/>
              </a:buClr>
              <a:defRPr sz="1800"/>
            </a:lvl3pPr>
            <a:lvl4pPr>
              <a:buClr>
                <a:srgbClr val="A01941"/>
              </a:buClr>
              <a:defRPr sz="1600"/>
            </a:lvl4pPr>
            <a:lvl5pPr>
              <a:buClr>
                <a:srgbClr val="A01941"/>
              </a:buClr>
              <a:defRPr sz="1400"/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32D4D0B-0DA4-3E42-AF3E-2BB48529E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1880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A0194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909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F4E256-6C28-C443-AD96-9BCEC27B75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" y="0"/>
            <a:ext cx="914015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6552"/>
            <a:ext cx="7886700" cy="4221949"/>
          </a:xfrm>
        </p:spPr>
        <p:txBody>
          <a:bodyPr/>
          <a:lstStyle>
            <a:lvl1pPr>
              <a:buClr>
                <a:srgbClr val="A01941"/>
              </a:buClr>
              <a:defRPr sz="2400"/>
            </a:lvl1pPr>
            <a:lvl2pPr>
              <a:buClr>
                <a:srgbClr val="A01941"/>
              </a:buClr>
              <a:defRPr sz="2000"/>
            </a:lvl2pPr>
            <a:lvl3pPr>
              <a:buClr>
                <a:srgbClr val="A01941"/>
              </a:buClr>
              <a:defRPr sz="1800"/>
            </a:lvl3pPr>
            <a:lvl4pPr>
              <a:buClr>
                <a:srgbClr val="A01941"/>
              </a:buClr>
              <a:defRPr sz="1600"/>
            </a:lvl4pPr>
            <a:lvl5pPr>
              <a:buClr>
                <a:srgbClr val="A01941"/>
              </a:buClr>
              <a:defRPr sz="1400"/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32D4D0B-0DA4-3E42-AF3E-2BB48529E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1880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A0194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760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71EB-4198-AD48-85F9-BBD67AE1B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399D3-5522-8F43-88E2-19B5A4522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C90D2-99EC-A842-848A-2FC9AA774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2080C-8DDF-BC45-A4D8-B591E14B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4C95F-664A-D94B-B753-F0A86ED3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517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403-E796-6B47-A806-5BA6AAF1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79596-E994-4447-B113-24ABEDFF5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6F0C8-0DF0-D84A-ADF5-58889226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AA9F6-559F-4246-9272-4518D79E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89B76-9C43-1D4D-A555-6C645E30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440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45D1-6910-D540-9C7F-02D718BB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79AE2-7F0A-DE41-BD32-70654FDD9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D5AE5-3869-F24E-96B0-A4598E5A6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087CC-ECA9-9D4D-BDE0-72AA38A64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52E76-86BF-B54E-84C1-E8CB8CAD6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FD6E0-59C3-1248-B223-C448C1DC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568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14BB-EFB1-E549-8ADC-974CD1A2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6154D-E1AA-C446-83A9-7608C466D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60955-79F2-0646-B44F-6E03CB698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F8202A-F443-3F41-B7EC-32AB8BEA2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C4ACB-54DB-B64A-86C0-39ABF9074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B88BB2-F0DD-B343-9512-CB00BE095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5166CC-C096-6D4B-B41C-A05E7869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B9020A-AB4E-3F43-AEDF-07F93E1E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17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7627-4308-3544-B1AF-07DFF46F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539B71-BC15-D84C-9DE8-01266204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B5D06-1074-D942-BBDE-77BE51772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E0206-538B-FF40-B554-02B9946B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322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A1183B-F9C1-5643-9687-84D1C8E2A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9EEBD-A499-EA4D-84BF-CD34D7E7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7DF84-E8A7-9442-A563-48A0FAB6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564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55F8-22AE-D840-B809-EB9960F1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1C871-C901-1940-8124-4F394F20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3C7CC-136B-6C4B-81DF-B66C00CED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43CDC-172C-404E-A6D5-9272C2D6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BC9AA-8E60-B348-BC3C-D5B9C998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6765D-2272-FC48-875F-FF390F76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635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C73A-D1C0-7D4D-A98F-79A6197E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9E708-1DE0-9A4F-84E3-765CA3DE7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F2B00-9EAB-F447-AD16-D731AE713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26C76-580C-134A-903F-3896CEA05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2281D-60C9-A44C-8A6D-335B772D3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63819-9664-134D-9F86-23685E4A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188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17BF4B-DFA1-E34A-B3BE-4DC6CDD9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2B8B1-975C-BD44-96F4-6218EB4F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93E1D-29A9-0C46-A8DF-CD1B8306E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AD997-0C64-8D47-8174-ACD5A8509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0F6B6-DC1A-0542-A463-E60AA249A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094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72" r:id="rId13"/>
    <p:sldLayoutId id="214748368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vslo.si/4d/arhiv/174829512?s=radio" TargetMode="External"/><Relationship Id="rId2" Type="http://schemas.openxmlformats.org/officeDocument/2006/relationships/hyperlink" Target="https://www.rtvslo.si/4d/arhiv/174827221?s=radio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vecer.com/maribor/aktualno/na-os-prezihovega-voranca-ustvarjali-s-krajani-10256353?mView=1&amp;tmpl=componen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 idx="4294967295"/>
          </p:nvPr>
        </p:nvSpPr>
        <p:spPr>
          <a:xfrm>
            <a:off x="3647872" y="346840"/>
            <a:ext cx="4815190" cy="4540469"/>
          </a:xfrm>
          <a:noFill/>
        </p:spPr>
        <p:txBody>
          <a:bodyPr anchor="b">
            <a:normAutofit fontScale="90000"/>
          </a:bodyPr>
          <a:lstStyle/>
          <a:p>
            <a:pPr algn="ctr"/>
            <a:br>
              <a:rPr lang="sl-SI" sz="28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Pogum </a:t>
            </a:r>
            <a:br>
              <a:rPr lang="sl-SI" sz="28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8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11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1100" b="1" dirty="0">
                <a:solidFill>
                  <a:srgbClr val="A019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3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3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2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roditeljski sestanek</a:t>
            </a:r>
            <a:br>
              <a:rPr lang="sl-SI" sz="31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februar, 2022</a:t>
            </a:r>
            <a:br>
              <a:rPr lang="sl-SI" sz="31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7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7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7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Pogum</a:t>
            </a:r>
            <a:br>
              <a:rPr lang="sl-SI" sz="2700" b="1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200" b="1" dirty="0">
              <a:solidFill>
                <a:srgbClr val="71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1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486B9E8C-5778-4EB1-BB0F-4A62D6A1F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6" y="1467637"/>
            <a:ext cx="2768931" cy="1845954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Likovne delavnice</a:t>
            </a:r>
            <a:endParaRPr lang="sl-SI" sz="28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4F45BD1-A1F5-4F8D-AA93-C5315DB91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979" y="1467637"/>
            <a:ext cx="2956923" cy="197128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FBEF76A-CD62-4D2E-B2D1-B9CE53147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6860"/>
            <a:ext cx="3174877" cy="211658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F792546-D723-4631-B3FE-1A233B0F5F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979" y="3708708"/>
            <a:ext cx="2956923" cy="19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628650" y="1277008"/>
            <a:ext cx="7886700" cy="45214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solidFill>
                  <a:schemeClr val="accent4">
                    <a:lumMod val="75000"/>
                  </a:schemeClr>
                </a:solidFill>
              </a:rPr>
              <a:t>Literarna, turistično-zgodovinska in </a:t>
            </a:r>
            <a:r>
              <a:rPr lang="sl-SI" sz="2800" dirty="0" err="1">
                <a:solidFill>
                  <a:schemeClr val="accent4">
                    <a:lumMod val="75000"/>
                  </a:schemeClr>
                </a:solidFill>
              </a:rPr>
              <a:t>ročnodelska</a:t>
            </a:r>
            <a:r>
              <a:rPr lang="sl-SI" sz="2800" dirty="0">
                <a:solidFill>
                  <a:schemeClr val="accent4">
                    <a:lumMod val="75000"/>
                  </a:schemeClr>
                </a:solidFill>
              </a:rPr>
              <a:t> delavnica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41B003F-704B-4555-868B-C26CC1EB0F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5" y="1488857"/>
            <a:ext cx="3106629" cy="207108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63F07AE-D1E4-4B05-903F-3D63BD31F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50" y="1488859"/>
            <a:ext cx="3106632" cy="207108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EA9142E-7749-4CAB-A618-25372205DA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727414"/>
            <a:ext cx="3106632" cy="2071088"/>
          </a:xfrm>
          <a:prstGeom prst="rect">
            <a:avLst/>
          </a:prstGeom>
        </p:spPr>
      </p:pic>
      <p:pic>
        <p:nvPicPr>
          <p:cNvPr id="11" name="Označba mesta vsebine 4">
            <a:extLst>
              <a:ext uri="{FF2B5EF4-FFF2-40B4-BE49-F238E27FC236}">
                <a16:creationId xmlns:a16="http://schemas.microsoft.com/office/drawing/2014/main" id="{26DC947B-C590-4F8F-8A3E-AB5B2FD4B1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50" y="3771798"/>
            <a:ext cx="3106632" cy="20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37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AEE85F62-77EC-4856-ACAD-251E442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… še druge dejavnosti </a:t>
            </a:r>
          </a:p>
        </p:txBody>
      </p:sp>
      <p:pic>
        <p:nvPicPr>
          <p:cNvPr id="15" name="Označba mesta vsebine 14">
            <a:extLst>
              <a:ext uri="{FF2B5EF4-FFF2-40B4-BE49-F238E27FC236}">
                <a16:creationId xmlns:a16="http://schemas.microsoft.com/office/drawing/2014/main" id="{2FE1BEC9-8B61-490B-A11B-B5A5E81CE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459652"/>
            <a:ext cx="3579366" cy="2386244"/>
          </a:xfr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F5E950FA-9371-4D56-A43C-B5FA7F3D7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703" y="1459652"/>
            <a:ext cx="3507788" cy="2338525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FE47AD5B-728A-4F81-B311-64B685D96F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39" y="3913132"/>
            <a:ext cx="2865930" cy="191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8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628650" y="1576552"/>
            <a:ext cx="7886700" cy="42219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b="1" dirty="0"/>
              <a:t>ODMEVI projektnih dni Pogum na Radiu Maribor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dirty="0" err="1"/>
              <a:t>Zvedavčki</a:t>
            </a:r>
            <a:r>
              <a:rPr lang="sl-SI" dirty="0"/>
              <a:t>: otroška oddaja Radia Maribor</a:t>
            </a:r>
          </a:p>
          <a:p>
            <a:pPr marL="0" indent="0">
              <a:buNone/>
            </a:pPr>
            <a:r>
              <a:rPr lang="sl-SI" dirty="0"/>
              <a:t>4. 12. 2021</a:t>
            </a:r>
          </a:p>
          <a:p>
            <a:pPr marL="0" indent="0">
              <a:buNone/>
            </a:pPr>
            <a:r>
              <a:rPr lang="sl-SI" u="sng" dirty="0">
                <a:hlinkClick r:id="rId2"/>
              </a:rPr>
              <a:t>https://www.rtvslo.si/4d/arhiv/174827221?s=radio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od oo.30 do 09.18 in na koncu predstavitev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dirty="0"/>
              <a:t>11. 12. 2021</a:t>
            </a:r>
          </a:p>
          <a:p>
            <a:pPr marL="0" indent="0">
              <a:buNone/>
            </a:pPr>
            <a:r>
              <a:rPr lang="sl-SI" u="sng" dirty="0">
                <a:hlinkClick r:id="rId3"/>
              </a:rPr>
              <a:t>https://www.rtvslo.si/4d/arhiv/174829512?s=radio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od 00.30 do 06.00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b="1" dirty="0"/>
              <a:t>Odmevi projektnih dni Pogum v Večeru</a:t>
            </a:r>
            <a:endParaRPr lang="sl-SI" dirty="0"/>
          </a:p>
          <a:p>
            <a:pPr marL="0" indent="0">
              <a:buNone/>
            </a:pPr>
            <a:r>
              <a:rPr lang="sl-SI" u="sng" dirty="0">
                <a:hlinkClick r:id="rId4"/>
              </a:rPr>
              <a:t>https://www.vecer.com/maribor/aktualno/na-os-prezihovega-voranca-ustvarjali-s-krajani-10256353?mView=1&amp;tmpl=component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Odmevi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76320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sl-SI" sz="2000" dirty="0"/>
              <a:t>Projekt </a:t>
            </a:r>
            <a:r>
              <a:rPr lang="sl-SI" sz="2000" b="1" dirty="0"/>
              <a:t>POGUM</a:t>
            </a:r>
            <a:r>
              <a:rPr lang="sl-SI" sz="2000" dirty="0"/>
              <a:t> -</a:t>
            </a:r>
            <a:r>
              <a:rPr lang="sl-SI" sz="2000" b="1" dirty="0"/>
              <a:t> </a:t>
            </a:r>
            <a:r>
              <a:rPr lang="sl-SI" sz="2000" i="1" dirty="0"/>
              <a:t>krepitev kompetence podjetnosti in spodbujanje prožnega prehajanja med izobraževanjem in okoljem v osnovnih šolah -</a:t>
            </a:r>
            <a:r>
              <a:rPr lang="sl-SI" sz="2000" b="1" dirty="0"/>
              <a:t> </a:t>
            </a:r>
            <a:r>
              <a:rPr lang="sl-SI" sz="2000" dirty="0"/>
              <a:t>teče v šolskem letu 2021/2022 peto, zadnje leto.</a:t>
            </a:r>
          </a:p>
          <a:p>
            <a:pPr marL="0" lvl="0" indent="0">
              <a:buNone/>
            </a:pPr>
            <a:endParaRPr lang="sl-SI" sz="2000" b="1" dirty="0"/>
          </a:p>
          <a:p>
            <a:pPr marL="0" lvl="0" indent="0">
              <a:buNone/>
            </a:pPr>
            <a:r>
              <a:rPr lang="sl-SI" sz="2000" b="1" dirty="0"/>
              <a:t>Cilj in namen projekta je, </a:t>
            </a:r>
            <a:r>
              <a:rPr lang="sl-SI" sz="2000" dirty="0"/>
              <a:t>da ustvarjamo priložnosti, kjer lahko učenci razvijajo kompetence podjetnosti. V teh letih smo izvedli štiri projektne tedne: </a:t>
            </a:r>
            <a:r>
              <a:rPr lang="sl-SI" sz="2000" b="1" dirty="0">
                <a:solidFill>
                  <a:srgbClr val="0070C0"/>
                </a:solidFill>
              </a:rPr>
              <a:t>Urejanje prostorov, </a:t>
            </a:r>
            <a:r>
              <a:rPr lang="sl-SI" sz="2000" b="1" dirty="0" err="1">
                <a:solidFill>
                  <a:srgbClr val="0070C0"/>
                </a:solidFill>
              </a:rPr>
              <a:t>Vorančev</a:t>
            </a:r>
            <a:r>
              <a:rPr lang="sl-SI" sz="2000" b="1" dirty="0">
                <a:solidFill>
                  <a:srgbClr val="0070C0"/>
                </a:solidFill>
              </a:rPr>
              <a:t> festival Pogum,  Model Pogumni </a:t>
            </a:r>
            <a:r>
              <a:rPr lang="sl-SI" sz="2000" b="1" dirty="0" err="1">
                <a:solidFill>
                  <a:srgbClr val="0070C0"/>
                </a:solidFill>
              </a:rPr>
              <a:t>Voranc</a:t>
            </a:r>
            <a:r>
              <a:rPr lang="sl-SI" sz="2000" b="1" dirty="0">
                <a:solidFill>
                  <a:srgbClr val="0070C0"/>
                </a:solidFill>
              </a:rPr>
              <a:t> in Pogumno skupaj v lepši jutri.</a:t>
            </a:r>
          </a:p>
          <a:p>
            <a:pPr marL="0" lvl="0" indent="0">
              <a:buNone/>
            </a:pPr>
            <a:r>
              <a:rPr lang="sl-SI" sz="2000" dirty="0"/>
              <a:t>Učitelji v tem šolskem letu vse bolj uvajamo razvijanje kompetenc podjetnosti v ure rednega pouka.</a:t>
            </a:r>
          </a:p>
          <a:p>
            <a:pPr marL="0" indent="0">
              <a:buNone/>
            </a:pPr>
            <a:r>
              <a:rPr lang="sl-SI" sz="2000" dirty="0"/>
              <a:t>Tudi med šolanjem </a:t>
            </a:r>
            <a:r>
              <a:rPr lang="sl-SI" sz="2000" b="1" dirty="0"/>
              <a:t>na daljavo </a:t>
            </a:r>
            <a:r>
              <a:rPr lang="sl-SI" sz="2000" dirty="0"/>
              <a:t>smo</a:t>
            </a:r>
            <a:r>
              <a:rPr lang="sl-SI" sz="2000" b="1" dirty="0"/>
              <a:t> </a:t>
            </a:r>
            <a:r>
              <a:rPr lang="sl-SI" sz="2000" dirty="0"/>
              <a:t>izvajali dejavnosti, kjer smo učence spodbujali pri razvijanju kompetenc, ki so prišle v poštev v izrednih razmerah.</a:t>
            </a:r>
          </a:p>
          <a:p>
            <a:pPr lvl="0"/>
            <a:endParaRPr lang="sl-SI" sz="2000" dirty="0"/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>
                <a:solidFill>
                  <a:srgbClr val="0070C0"/>
                </a:solidFill>
              </a:rPr>
              <a:t>Projekt Pogum  </a:t>
            </a:r>
            <a:br>
              <a:rPr lang="sl-SI" dirty="0">
                <a:solidFill>
                  <a:srgbClr val="0070C0"/>
                </a:solidFill>
              </a:rPr>
            </a:br>
            <a:r>
              <a:rPr lang="sl-SI" dirty="0">
                <a:solidFill>
                  <a:srgbClr val="0070C0"/>
                </a:solidFill>
              </a:rPr>
              <a:t>na OŠ Prežihovega </a:t>
            </a:r>
            <a:r>
              <a:rPr lang="sl-SI" dirty="0" err="1">
                <a:solidFill>
                  <a:srgbClr val="0070C0"/>
                </a:solidFill>
              </a:rPr>
              <a:t>Voranca</a:t>
            </a:r>
            <a:r>
              <a:rPr lang="sl-SI" dirty="0">
                <a:solidFill>
                  <a:srgbClr val="0070C0"/>
                </a:solidFill>
              </a:rPr>
              <a:t> Maribor</a:t>
            </a:r>
          </a:p>
        </p:txBody>
      </p:sp>
    </p:spTree>
    <p:extLst>
      <p:ext uri="{BB962C8B-B14F-4D97-AF65-F5344CB8AC3E}">
        <p14:creationId xmlns:p14="http://schemas.microsoft.com/office/powerpoint/2010/main" val="9597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/>
              <a:t>V oktobru 2021 smo izvedli projektne dneve Pogumno skupaj v lepši jutri, kjer smo si zastavili raziskovalno vprašanje: </a:t>
            </a:r>
          </a:p>
          <a:p>
            <a:pPr marL="0" indent="0">
              <a:buNone/>
            </a:pPr>
            <a:r>
              <a:rPr lang="sl-SI" sz="2000" i="1" dirty="0">
                <a:solidFill>
                  <a:srgbClr val="00B050"/>
                </a:solidFill>
              </a:rPr>
              <a:t>Kako dvigniti kvaliteto življenja učencev in občanov lokalne skupnosti v tako drugačnih časih?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200" dirty="0"/>
              <a:t>Razvojne prioritete šole so bile sodelovanje z lokalno skupnostjo in hkrati prispevek h kvalitetnejšemu življenju naših občanov.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200" dirty="0"/>
              <a:t>Vsak oddelek, učitelj s svojimi učenci in starši, je prispeval k temu po svoje, čeprav so bile dejavnosti okvirno poenotene (določen program, aktivnosti, naveza na mestno četrt Koroška vrata in MOM). </a:t>
            </a:r>
          </a:p>
          <a:p>
            <a:pPr marL="0" indent="0">
              <a:lnSpc>
                <a:spcPct val="100000"/>
              </a:lnSpc>
              <a:buNone/>
            </a:pPr>
            <a:endParaRPr lang="sl-SI" sz="2000" dirty="0"/>
          </a:p>
          <a:p>
            <a:pPr marL="0" indent="0" algn="ctr">
              <a:buNone/>
            </a:pPr>
            <a:endParaRPr lang="sl-SI" sz="32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l-SI" sz="3200" b="1" dirty="0">
              <a:solidFill>
                <a:srgbClr val="0070C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28650" y="262758"/>
            <a:ext cx="7886700" cy="1093076"/>
          </a:xfrm>
        </p:spPr>
        <p:txBody>
          <a:bodyPr>
            <a:normAutofit/>
          </a:bodyPr>
          <a:lstStyle/>
          <a:p>
            <a:pPr algn="ctr"/>
            <a:r>
              <a:rPr lang="sl-SI" sz="2800" dirty="0">
                <a:solidFill>
                  <a:srgbClr val="0070C0"/>
                </a:solidFill>
              </a:rPr>
              <a:t>Pogumno skupaj v lepši jutri </a:t>
            </a:r>
            <a:br>
              <a:rPr lang="sl-SI" sz="2800" dirty="0">
                <a:solidFill>
                  <a:srgbClr val="0070C0"/>
                </a:solidFill>
              </a:rPr>
            </a:br>
            <a:endParaRPr lang="sl-SI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6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BD16510B-5BFC-4B21-9CC8-63A7AD906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6552"/>
            <a:ext cx="7886700" cy="42219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sl-SI" sz="2200" dirty="0"/>
              <a:t>Dejavnosti so bile načrtovane in so potekale v sodelovanju s člani mestne četrti Koroška vrata.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sl-SI" sz="2200" b="1" dirty="0">
                <a:solidFill>
                  <a:schemeClr val="accent1">
                    <a:lumMod val="75000"/>
                  </a:schemeClr>
                </a:solidFill>
              </a:rPr>
              <a:t>4. 10. tehniški dan: </a:t>
            </a:r>
            <a:r>
              <a:rPr lang="sl-SI" sz="2200" dirty="0"/>
              <a:t>načrtovanje dejavnosti z elementi  </a:t>
            </a:r>
            <a:r>
              <a:rPr lang="sl-SI" sz="2200" b="1" dirty="0" err="1">
                <a:solidFill>
                  <a:srgbClr val="00B050"/>
                </a:solidFill>
              </a:rPr>
              <a:t>Canvasa</a:t>
            </a:r>
            <a:r>
              <a:rPr lang="sl-SI" sz="2200" dirty="0"/>
              <a:t> – v sklopu podpornega projekta Pogumu - </a:t>
            </a:r>
            <a:r>
              <a:rPr lang="sl-SI" sz="2200" dirty="0" err="1"/>
              <a:t>Spirit</a:t>
            </a:r>
            <a:r>
              <a:rPr lang="sl-SI" sz="2200" dirty="0"/>
              <a:t> Slovenija: </a:t>
            </a:r>
            <a:r>
              <a:rPr lang="sl-SI" sz="2200" i="1" dirty="0"/>
              <a:t>Z ustvarjalnostjo in inovativnostjo do podjetnosti.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sl-SI" sz="3200" i="1" dirty="0"/>
          </a:p>
          <a:p>
            <a:pPr marL="0" indent="0">
              <a:lnSpc>
                <a:spcPct val="100000"/>
              </a:lnSpc>
              <a:buNone/>
            </a:pPr>
            <a:endParaRPr lang="sl-SI" dirty="0"/>
          </a:p>
          <a:p>
            <a:pPr marL="0" indent="0">
              <a:lnSpc>
                <a:spcPct val="100000"/>
              </a:lnSpc>
              <a:buNone/>
            </a:pPr>
            <a:endParaRPr lang="sl-SI" dirty="0"/>
          </a:p>
          <a:p>
            <a:pPr marL="0" indent="0">
              <a:lnSpc>
                <a:spcPct val="100000"/>
              </a:lnSpc>
              <a:buNone/>
            </a:pPr>
            <a:endParaRPr lang="sl-SI" dirty="0"/>
          </a:p>
          <a:p>
            <a:pPr marL="0" indent="0">
              <a:lnSpc>
                <a:spcPct val="100000"/>
              </a:lnSpc>
              <a:buNone/>
            </a:pPr>
            <a:endParaRPr lang="sl-SI" dirty="0"/>
          </a:p>
          <a:p>
            <a:pPr marL="0" indent="0">
              <a:lnSpc>
                <a:spcPct val="100000"/>
              </a:lnSpc>
              <a:buNone/>
            </a:pPr>
            <a:endParaRPr lang="sl-SI" dirty="0"/>
          </a:p>
          <a:p>
            <a:pPr marL="0" indent="0">
              <a:lnSpc>
                <a:spcPct val="100000"/>
              </a:lnSpc>
              <a:buNone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54E7DE2-1F5A-4A92-97AF-E969BC0A3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Načrtovane dejavnosti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C9E2715-2E5E-416B-A949-C508E29962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4" y="3841410"/>
            <a:ext cx="2982896" cy="198859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978F1A8-950B-4B8B-916B-C63C9B0E9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96" y="3841410"/>
            <a:ext cx="2982896" cy="198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5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3961D6CE-C6DE-44B1-9433-AB996BF81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20. 10. športni dan </a:t>
            </a:r>
            <a:r>
              <a:rPr lang="sl-SI" i="1" dirty="0"/>
              <a:t>– </a:t>
            </a:r>
            <a:r>
              <a:rPr lang="sl-SI" dirty="0"/>
              <a:t>pohod z izzivi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21. 10. izvajanje dejavnosti</a:t>
            </a:r>
            <a:r>
              <a:rPr lang="sl-SI" i="1" dirty="0"/>
              <a:t>, </a:t>
            </a:r>
            <a:r>
              <a:rPr lang="sl-SI" dirty="0"/>
              <a:t>ki so jih učenci načrtovali 4. 10.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22. 10. kulturni dan </a:t>
            </a:r>
            <a:r>
              <a:rPr lang="sl-SI" i="1" dirty="0"/>
              <a:t>– </a:t>
            </a:r>
            <a:r>
              <a:rPr lang="sl-SI" dirty="0"/>
              <a:t>učenci so predstavili svoje izdelke, dejavnosti, ki so jih izvajali.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sl-SI" dirty="0"/>
              <a:t>Dneve dejavnosti smo ta dan zaključili s sklepno 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predstavitveno prireditvijo v sodelovanju s člani mestne četrti.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sl-SI" dirty="0"/>
              <a:t>Vzporedno z obveznimi dejavnostmi so potekale še različne delavnice (likovna, literarna, turistična …) in program v sklopu občine Maribor. </a:t>
            </a:r>
          </a:p>
          <a:p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B5E32C3-F280-4FF3-8669-99FD5DB5A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Dejavnosti</a:t>
            </a:r>
          </a:p>
        </p:txBody>
      </p:sp>
    </p:spTree>
    <p:extLst>
      <p:ext uri="{BB962C8B-B14F-4D97-AF65-F5344CB8AC3E}">
        <p14:creationId xmlns:p14="http://schemas.microsoft.com/office/powerpoint/2010/main" val="1066296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F7A68005-20C9-4EAA-9C52-AF9B5FA8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z="2000" dirty="0"/>
              <a:t>prevzemali odgovornost za lastno dvigovanje kvalitete življenja kot skrb in razvijanje empatije za druge (aktivno medgeneracijsko sodelovanje),</a:t>
            </a:r>
          </a:p>
          <a:p>
            <a:pPr lvl="0"/>
            <a:r>
              <a:rPr lang="sl-SI" sz="2000" dirty="0"/>
              <a:t>razvijali sposobnost in odgovornost za aktivno sodelovanje pri doseganju skupnega cilja, </a:t>
            </a:r>
          </a:p>
          <a:p>
            <a:pPr lvl="0"/>
            <a:r>
              <a:rPr lang="sl-SI" sz="2000" dirty="0"/>
              <a:t>načrtovali – organizirali delavnice, dejavnosti in aktivnosti za povezovanje z drugimi,</a:t>
            </a:r>
          </a:p>
          <a:p>
            <a:pPr lvl="0"/>
            <a:r>
              <a:rPr lang="sl-SI" sz="2000" dirty="0"/>
              <a:t>etično in trajnostno razmišljali - odnos do šolskega prostora, do naravnega okolja zunaj šolskega prostora, hkrati pa ohranjanje kulturne dediščine. </a:t>
            </a:r>
          </a:p>
          <a:p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F174CE1-F191-45C4-839A-76E98247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FFC000"/>
                </a:solidFill>
              </a:rPr>
              <a:t>V teh dneh so učenci izvajali dejavnosti, kjer so: </a:t>
            </a:r>
          </a:p>
        </p:txBody>
      </p:sp>
    </p:spTree>
    <p:extLst>
      <p:ext uri="{BB962C8B-B14F-4D97-AF65-F5344CB8AC3E}">
        <p14:creationId xmlns:p14="http://schemas.microsoft.com/office/powerpoint/2010/main" val="147910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B2EE8880-4395-472F-8971-C5701B728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l-SI" sz="2000" dirty="0"/>
              <a:t>Znotraj načrtovanih dejavnosti smo pri učencih razvijali vse kompetence podjetnosti, kjer smo v proces vključevali sodobne pristope k pouku (FS) z zavedanjem, da ustvarjamo spodbudno in varno učno okolje, ki je postalo tudi središče lokalne skupnosti. </a:t>
            </a:r>
          </a:p>
          <a:p>
            <a:pPr marL="0" indent="0">
              <a:buNone/>
            </a:pPr>
            <a:endParaRPr lang="sl-SI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l-SI" b="1" dirty="0">
                <a:solidFill>
                  <a:srgbClr val="7030A0"/>
                </a:solidFill>
              </a:rPr>
              <a:t>Načela, ki smo jim sledili:</a:t>
            </a:r>
          </a:p>
          <a:p>
            <a:pPr lvl="0"/>
            <a:r>
              <a:rPr lang="sl-SI" sz="2000" dirty="0"/>
              <a:t>načelo spoštovanja in vključevanja v raznolika področja delovanja (v šoli in v življenju)</a:t>
            </a:r>
          </a:p>
          <a:p>
            <a:pPr lvl="0"/>
            <a:r>
              <a:rPr lang="sl-SI" sz="2000" dirty="0"/>
              <a:t>načelo vključevanja šole v okolje</a:t>
            </a:r>
          </a:p>
          <a:p>
            <a:pPr lvl="0"/>
            <a:r>
              <a:rPr lang="sl-SI" sz="2000" dirty="0"/>
              <a:t>načelo sodelovanja in timskega dela</a:t>
            </a:r>
          </a:p>
          <a:p>
            <a:pPr lvl="0"/>
            <a:r>
              <a:rPr lang="sl-SI" sz="2000" dirty="0"/>
              <a:t>načelo medgeneracijske pravičnosti in solidarnosti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9FA16FA-FEC5-4AAE-88BC-0660C164A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Kompetence in načela</a:t>
            </a:r>
          </a:p>
        </p:txBody>
      </p:sp>
    </p:spTree>
    <p:extLst>
      <p:ext uri="{BB962C8B-B14F-4D97-AF65-F5344CB8AC3E}">
        <p14:creationId xmlns:p14="http://schemas.microsoft.com/office/powerpoint/2010/main" val="84628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F76FF245-21FC-4AF6-8DC4-32910E22D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40704"/>
            <a:ext cx="2743200" cy="18288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Fotografije povedo svoje …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D97DE77-5A23-4AF1-9547-2610E28A96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588497"/>
            <a:ext cx="3261435" cy="217429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37A71C4-FC13-459C-9ECA-22F1D24DE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0784" y="2082856"/>
            <a:ext cx="3852911" cy="256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5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14571F18-31F2-447E-83CA-F6BB16E7F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44" y="1447831"/>
            <a:ext cx="2971754" cy="1981169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5604"/>
          </a:xfrm>
        </p:spPr>
        <p:txBody>
          <a:bodyPr>
            <a:normAutofit/>
          </a:bodyPr>
          <a:lstStyle/>
          <a:p>
            <a:pPr algn="ctr"/>
            <a:r>
              <a:rPr lang="sl-SI" sz="2800" dirty="0">
                <a:solidFill>
                  <a:schemeClr val="accent4">
                    <a:lumMod val="75000"/>
                  </a:schemeClr>
                </a:solidFill>
              </a:rPr>
              <a:t>Načrtovanje, izvajanje …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ADD06FC-5BC4-4A80-992F-C2798637F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2109924"/>
            <a:ext cx="3314700" cy="22098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D11AB2F-1099-4328-AF41-4AB5B940BC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83" y="3751554"/>
            <a:ext cx="2848070" cy="189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2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658</Words>
  <Application>Microsoft Office PowerPoint</Application>
  <PresentationFormat>Diaprojekcija na zaslonu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5" baseType="lpstr">
      <vt:lpstr>Arial</vt:lpstr>
      <vt:lpstr>Office Theme</vt:lpstr>
      <vt:lpstr> Projekt Pogum        2. roditeljski sestanek februar, 2022   Tim Pogum </vt:lpstr>
      <vt:lpstr>Projekt Pogum   na OŠ Prežihovega Voranca Maribor</vt:lpstr>
      <vt:lpstr>Pogumno skupaj v lepši jutri  </vt:lpstr>
      <vt:lpstr>Načrtovane dejavnosti</vt:lpstr>
      <vt:lpstr>Dejavnosti</vt:lpstr>
      <vt:lpstr>V teh dneh so učenci izvajali dejavnosti, kjer so: </vt:lpstr>
      <vt:lpstr>Kompetence in načela</vt:lpstr>
      <vt:lpstr>Fotografije povedo svoje …</vt:lpstr>
      <vt:lpstr>Načrtovanje, izvajanje …</vt:lpstr>
      <vt:lpstr>Likovne delavnice</vt:lpstr>
      <vt:lpstr>Literarna, turistično-zgodovinska in ročnodelska delavnica</vt:lpstr>
      <vt:lpstr>… še druge dejavnosti </vt:lpstr>
      <vt:lpstr>Odmevi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26 pt, bold</dc:title>
  <dc:creator>Zvonka Kos</dc:creator>
  <cp:lastModifiedBy>Uporabnik</cp:lastModifiedBy>
  <cp:revision>109</cp:revision>
  <dcterms:created xsi:type="dcterms:W3CDTF">2017-08-16T10:43:35Z</dcterms:created>
  <dcterms:modified xsi:type="dcterms:W3CDTF">2022-02-13T15:10:47Z</dcterms:modified>
</cp:coreProperties>
</file>