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7" r:id="rId2"/>
    <p:sldId id="268" r:id="rId3"/>
    <p:sldId id="256" r:id="rId4"/>
    <p:sldId id="257" r:id="rId5"/>
    <p:sldId id="258" r:id="rId6"/>
    <p:sldId id="259" r:id="rId7"/>
    <p:sldId id="260" r:id="rId8"/>
    <p:sldId id="261" r:id="rId9"/>
    <p:sldId id="266" r:id="rId10"/>
    <p:sldId id="262" r:id="rId11"/>
    <p:sldId id="264" r:id="rId12"/>
    <p:sldId id="265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31" autoAdjust="0"/>
    <p:restoredTop sz="94660"/>
  </p:normalViewPr>
  <p:slideViewPr>
    <p:cSldViewPr snapToGrid="0">
      <p:cViewPr>
        <p:scale>
          <a:sx n="105" d="100"/>
          <a:sy n="105" d="100"/>
        </p:scale>
        <p:origin x="-102" y="-1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ol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lpec s tremi sli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95668" y="1252260"/>
            <a:ext cx="10364451" cy="1596177"/>
          </a:xfrm>
        </p:spPr>
        <p:txBody>
          <a:bodyPr>
            <a:normAutofit/>
          </a:bodyPr>
          <a:lstStyle/>
          <a:p>
            <a:r>
              <a:rPr lang="sl-SI" sz="6000" b="1" dirty="0">
                <a:solidFill>
                  <a:srgbClr val="C00000"/>
                </a:solidFill>
              </a:rPr>
              <a:t>POGUM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sz="quarter" idx="13"/>
          </p:nvPr>
        </p:nvSpPr>
        <p:spPr>
          <a:xfrm>
            <a:off x="931881" y="2991781"/>
            <a:ext cx="10363826" cy="342410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l-SI" sz="3600" b="1" dirty="0">
                <a:solidFill>
                  <a:srgbClr val="C00000"/>
                </a:solidFill>
              </a:rPr>
              <a:t>PO</a:t>
            </a:r>
            <a:r>
              <a:rPr lang="sl-SI" sz="3600" b="1" dirty="0"/>
              <a:t>DJETNOST</a:t>
            </a:r>
          </a:p>
          <a:p>
            <a:pPr marL="0" indent="0" algn="ctr">
              <a:buNone/>
            </a:pPr>
            <a:r>
              <a:rPr lang="sl-SI" sz="3600" b="1" dirty="0">
                <a:solidFill>
                  <a:srgbClr val="C00000"/>
                </a:solidFill>
              </a:rPr>
              <a:t>G</a:t>
            </a:r>
            <a:r>
              <a:rPr lang="sl-SI" sz="3600" b="1" dirty="0"/>
              <a:t>RADNIK</a:t>
            </a:r>
          </a:p>
          <a:p>
            <a:pPr marL="0" indent="0" algn="ctr">
              <a:buNone/>
            </a:pPr>
            <a:r>
              <a:rPr lang="sl-SI" sz="3600" b="1" dirty="0"/>
              <a:t>ZA – </a:t>
            </a:r>
            <a:r>
              <a:rPr lang="sl-SI" sz="3600" b="1" dirty="0">
                <a:solidFill>
                  <a:srgbClr val="C00000"/>
                </a:solidFill>
              </a:rPr>
              <a:t>U</a:t>
            </a:r>
            <a:r>
              <a:rPr lang="sl-SI" sz="3600" b="1" dirty="0"/>
              <a:t>PANJE</a:t>
            </a:r>
          </a:p>
          <a:p>
            <a:pPr marL="0" indent="0" algn="ctr">
              <a:buNone/>
            </a:pPr>
            <a:r>
              <a:rPr lang="sl-SI" sz="3600" b="1" dirty="0">
                <a:solidFill>
                  <a:srgbClr val="C00000"/>
                </a:solidFill>
              </a:rPr>
              <a:t>M</a:t>
            </a:r>
            <a:r>
              <a:rPr lang="sl-SI" sz="3600" b="1" dirty="0"/>
              <a:t>LADIH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215" y="533023"/>
            <a:ext cx="643456" cy="85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image6.jpg" descr="logotip MIZŠ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2710522" y="1071513"/>
            <a:ext cx="1990725" cy="318135"/>
          </a:xfrm>
          <a:prstGeom prst="rect">
            <a:avLst/>
          </a:prstGeom>
          <a:ln/>
        </p:spPr>
      </p:pic>
      <p:pic>
        <p:nvPicPr>
          <p:cNvPr id="6" name="image4.jpg" descr="Logo_EKP_socialni_sklad_SLO_slogan"/>
          <p:cNvPicPr/>
          <p:nvPr/>
        </p:nvPicPr>
        <p:blipFill>
          <a:blip r:embed="rId4"/>
          <a:srcRect b="23923"/>
          <a:stretch>
            <a:fillRect/>
          </a:stretch>
        </p:blipFill>
        <p:spPr>
          <a:xfrm>
            <a:off x="4853094" y="650508"/>
            <a:ext cx="2286635" cy="842010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38121851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1019503" y="735724"/>
            <a:ext cx="10594427" cy="54722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sl-SI" sz="2800" b="1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CILJI (splošni):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sl-SI" sz="2400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sl-SI" sz="2800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razvijanje veščin podjetnosti,</a:t>
            </a:r>
            <a:endParaRPr lang="sl-SI" sz="2400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sl-SI" sz="28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pripravljanje mladega človeka na samostojno in odgovorno vključevanje v družbo,</a:t>
            </a:r>
            <a:endParaRPr lang="sl-SI" sz="2400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sl-SI" sz="28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udejanjanje ciljev in načel trajnostnega razvoja,</a:t>
            </a:r>
            <a:endParaRPr lang="sl-SI" sz="2400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sl-SI" sz="28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uresničevanje ciljev vseživljenjskega razvoja, </a:t>
            </a:r>
          </a:p>
          <a:p>
            <a:pPr marL="457200" lvl="0" indent="-4572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sl-SI" sz="28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spreminjanje osebnega odnosa in ravnanja do sebe in okolja (vrednostni sistem),</a:t>
            </a:r>
            <a:endParaRPr lang="sl-SI" sz="2400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sl-SI" sz="28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usposabljanje nas, učencev, za samostojno in odgovorno ravnanje z okoljem.</a:t>
            </a:r>
            <a:endParaRPr lang="sl-SI" sz="24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Pravokotnik 2"/>
          <p:cNvSpPr/>
          <p:nvPr/>
        </p:nvSpPr>
        <p:spPr>
          <a:xfrm>
            <a:off x="1145628" y="1828800"/>
            <a:ext cx="210206" cy="189186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" name="Pravokotnik 4"/>
          <p:cNvSpPr/>
          <p:nvPr/>
        </p:nvSpPr>
        <p:spPr>
          <a:xfrm>
            <a:off x="1145628" y="2312276"/>
            <a:ext cx="210206" cy="189186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" name="Pravokotnik 5"/>
          <p:cNvSpPr/>
          <p:nvPr/>
        </p:nvSpPr>
        <p:spPr>
          <a:xfrm>
            <a:off x="1145628" y="5260428"/>
            <a:ext cx="210206" cy="189186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" name="Pravokotnik 6"/>
          <p:cNvSpPr/>
          <p:nvPr/>
        </p:nvSpPr>
        <p:spPr>
          <a:xfrm>
            <a:off x="1145628" y="4275181"/>
            <a:ext cx="210206" cy="189186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8" name="Pravokotnik 7"/>
          <p:cNvSpPr/>
          <p:nvPr/>
        </p:nvSpPr>
        <p:spPr>
          <a:xfrm>
            <a:off x="1145628" y="3782558"/>
            <a:ext cx="210206" cy="189186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9" name="Pravokotnik 8"/>
          <p:cNvSpPr/>
          <p:nvPr/>
        </p:nvSpPr>
        <p:spPr>
          <a:xfrm>
            <a:off x="1145628" y="3297523"/>
            <a:ext cx="210206" cy="189186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768867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l-SI" sz="2800" cap="none" dirty="0">
                <a:latin typeface="Arial Narrow" panose="020B0606020202030204" pitchFamily="34" charset="0"/>
              </a:rPr>
              <a:t>1. Kje je moje močno področje?</a:t>
            </a:r>
            <a:br>
              <a:rPr lang="sl-SI" sz="2800" cap="none" dirty="0">
                <a:latin typeface="Arial Narrow" panose="020B0606020202030204" pitchFamily="34" charset="0"/>
              </a:rPr>
            </a:br>
            <a:r>
              <a:rPr lang="sl-SI" sz="2800" cap="none" dirty="0">
                <a:latin typeface="Arial Narrow" panose="020B0606020202030204" pitchFamily="34" charset="0"/>
              </a:rPr>
              <a:t/>
            </a:r>
            <a:br>
              <a:rPr lang="sl-SI" sz="2800" cap="none" dirty="0">
                <a:latin typeface="Arial Narrow" panose="020B0606020202030204" pitchFamily="34" charset="0"/>
              </a:rPr>
            </a:br>
            <a:r>
              <a:rPr lang="sl-SI" sz="2800" b="1" cap="none" dirty="0">
                <a:latin typeface="Arial Narrow" panose="020B0606020202030204" pitchFamily="34" charset="0"/>
              </a:rPr>
              <a:t>Razmišljam o sebi 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sz="quarter" idx="13"/>
          </p:nvPr>
        </p:nvSpPr>
        <p:spPr>
          <a:xfrm>
            <a:off x="914400" y="2198927"/>
            <a:ext cx="10363826" cy="34241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2400" cap="none" dirty="0">
                <a:latin typeface="Arial Narrow" panose="020B0606020202030204" pitchFamily="34" charset="0"/>
              </a:rPr>
              <a:t>2. </a:t>
            </a:r>
            <a:r>
              <a:rPr lang="sl-SI" sz="2800" cap="none" dirty="0">
                <a:latin typeface="Arial Narrow" panose="020B0606020202030204" pitchFamily="34" charset="0"/>
              </a:rPr>
              <a:t>Kje bi jaz v šoli (prostori) razvijal določene veščine?</a:t>
            </a:r>
          </a:p>
          <a:p>
            <a:pPr marL="0" indent="0">
              <a:buNone/>
            </a:pPr>
            <a:r>
              <a:rPr lang="sl-SI" sz="2800" cap="none" dirty="0">
                <a:latin typeface="Arial Narrow" panose="020B0606020202030204" pitchFamily="34" charset="0"/>
              </a:rPr>
              <a:t>(Ideje, želje, zastavljeni cilji …)</a:t>
            </a:r>
          </a:p>
          <a:p>
            <a:pPr marL="0" indent="0">
              <a:buNone/>
            </a:pPr>
            <a:r>
              <a:rPr lang="sl-SI" sz="2800" cap="none" dirty="0">
                <a:latin typeface="Arial Narrow" panose="020B0606020202030204" pitchFamily="34" charset="0"/>
              </a:rPr>
              <a:t>Na obe vprašanji pisno odgovori </a:t>
            </a:r>
          </a:p>
          <a:p>
            <a:pPr marL="0" indent="0">
              <a:buNone/>
            </a:pPr>
            <a:r>
              <a:rPr lang="sl-SI" sz="2800" cap="none" dirty="0">
                <a:latin typeface="Arial Narrow" panose="020B0606020202030204" pitchFamily="34" charset="0"/>
              </a:rPr>
              <a:t>na list ali v beležko.</a:t>
            </a:r>
          </a:p>
          <a:p>
            <a:pPr marL="0" indent="0">
              <a:buNone/>
            </a:pPr>
            <a:endParaRPr lang="sl-SI" sz="2800" cap="none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sl-SI" sz="2800" cap="none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sl-SI" sz="2400" cap="none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sl-SI" sz="2400" cap="none" dirty="0">
              <a:latin typeface="Arial Narrow" panose="020B0606020202030204" pitchFamily="34" charset="0"/>
            </a:endParaRPr>
          </a:p>
        </p:txBody>
      </p:sp>
      <p:pic>
        <p:nvPicPr>
          <p:cNvPr id="2050" name="Picture 2" descr="Image result for gledaliÅ¡Äe na prostem carto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1366" y="3279228"/>
            <a:ext cx="5670828" cy="2939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10094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4994" y="563750"/>
            <a:ext cx="6413390" cy="5857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ravokotnik 5"/>
          <p:cNvSpPr/>
          <p:nvPr/>
        </p:nvSpPr>
        <p:spPr>
          <a:xfrm>
            <a:off x="4114605" y="1853238"/>
            <a:ext cx="3274167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l-SI" sz="5400" b="1" cap="none" spc="0" dirty="0">
                <a:ln w="9525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Od ideje do realizacije!</a:t>
            </a:r>
          </a:p>
        </p:txBody>
      </p:sp>
    </p:spTree>
    <p:extLst>
      <p:ext uri="{BB962C8B-B14F-4D97-AF65-F5344CB8AC3E}">
        <p14:creationId xmlns:p14="http://schemas.microsoft.com/office/powerpoint/2010/main" val="1894294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737317"/>
          </a:xfrm>
        </p:spPr>
        <p:txBody>
          <a:bodyPr/>
          <a:lstStyle/>
          <a:p>
            <a:r>
              <a:rPr lang="sl-SI" dirty="0"/>
              <a:t>Program današnjega dne</a:t>
            </a:r>
          </a:p>
        </p:txBody>
      </p:sp>
      <p:graphicFrame>
        <p:nvGraphicFramePr>
          <p:cNvPr id="7" name="Označba mesta vsebine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76030311"/>
              </p:ext>
            </p:extLst>
          </p:nvPr>
        </p:nvGraphicFramePr>
        <p:xfrm>
          <a:off x="1254641" y="1233376"/>
          <a:ext cx="9473609" cy="514960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858794">
                  <a:extLst>
                    <a:ext uri="{9D8B030D-6E8A-4147-A177-3AD203B41FA5}">
                      <a16:colId xmlns:a16="http://schemas.microsoft.com/office/drawing/2014/main" xmlns="" val="3120800325"/>
                    </a:ext>
                  </a:extLst>
                </a:gridCol>
                <a:gridCol w="7614815">
                  <a:extLst>
                    <a:ext uri="{9D8B030D-6E8A-4147-A177-3AD203B41FA5}">
                      <a16:colId xmlns:a16="http://schemas.microsoft.com/office/drawing/2014/main" xmlns="" val="3126523463"/>
                    </a:ext>
                  </a:extLst>
                </a:gridCol>
              </a:tblGrid>
              <a:tr h="4153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</a:rPr>
                        <a:t>ČAS</a:t>
                      </a:r>
                      <a:endParaRPr lang="sl-SI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388" marR="4938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</a:rPr>
                        <a:t>DEJAVNOST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</a:rPr>
                        <a:t> </a:t>
                      </a:r>
                      <a:endParaRPr lang="sl-SI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388" marR="49388" marT="0" marB="0"/>
                </a:tc>
                <a:extLst>
                  <a:ext uri="{0D108BD9-81ED-4DB2-BD59-A6C34878D82A}">
                    <a16:rowId xmlns:a16="http://schemas.microsoft.com/office/drawing/2014/main" xmlns="" val="3313360239"/>
                  </a:ext>
                </a:extLst>
              </a:tr>
              <a:tr h="18691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/>
                        </a:rPr>
                        <a:t>8.20 – 9.05</a:t>
                      </a:r>
                      <a:endParaRPr lang="sl-SI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388" marR="4938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/>
                        </a:rPr>
                        <a:t>Učenci se zberejo v matičnih učilnicah.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/>
                        </a:rPr>
                        <a:t>DELAVNICA: Kdo sem? (delovni list 1) – obleči se in izpolni oblačke.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2324100" algn="l"/>
                        </a:tabLst>
                      </a:pPr>
                      <a:r>
                        <a:rPr lang="sl-SI" sz="1600" dirty="0">
                          <a:effectLst/>
                        </a:rPr>
                        <a:t>DELO V SKUPINAH: Na kaj pomisliš ob besedi POGUM? 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2324100" algn="l"/>
                        </a:tabLst>
                      </a:pPr>
                      <a:r>
                        <a:rPr lang="sl-SI" sz="1600" dirty="0">
                          <a:effectLst/>
                        </a:rPr>
                        <a:t>Najprej razmišlja vsak sam, nato v skupini. V skupini izdelajo plakat (lahko je A3 ali blokovski list). 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2324100" algn="l"/>
                        </a:tabLst>
                      </a:pPr>
                      <a:r>
                        <a:rPr lang="sl-SI" sz="1600" dirty="0">
                          <a:effectLst/>
                        </a:rPr>
                        <a:t>Sledi poročanje skupin.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2324100" algn="l"/>
                        </a:tabLst>
                      </a:pPr>
                      <a:r>
                        <a:rPr lang="sl-SI" sz="1600" dirty="0">
                          <a:effectLst/>
                        </a:rPr>
                        <a:t> </a:t>
                      </a:r>
                      <a:endParaRPr lang="sl-SI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388" marR="49388" marT="0" marB="0"/>
                </a:tc>
                <a:extLst>
                  <a:ext uri="{0D108BD9-81ED-4DB2-BD59-A6C34878D82A}">
                    <a16:rowId xmlns:a16="http://schemas.microsoft.com/office/drawing/2014/main" xmlns="" val="2766403560"/>
                  </a:ext>
                </a:extLst>
              </a:tr>
              <a:tr h="4371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9. 05 – 9. 25</a:t>
                      </a:r>
                      <a:endParaRPr lang="sl-SI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MALICA</a:t>
                      </a:r>
                      <a:endParaRPr lang="sl-SI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sl-SI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905140311"/>
                  </a:ext>
                </a:extLst>
              </a:tr>
              <a:tr h="22844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9.30 – 10.00</a:t>
                      </a:r>
                      <a:endParaRPr lang="sl-SI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6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PP</a:t>
                      </a:r>
                      <a:r>
                        <a:rPr lang="sl-SI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predstavitev projekta POGUM.</a:t>
                      </a:r>
                      <a:endParaRPr lang="sl-SI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sl-SI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Predstavite 2-3 cilje tehniškega dneva. </a:t>
                      </a:r>
                      <a:endParaRPr lang="sl-SI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Pogovor z učenci o namenih učenja.</a:t>
                      </a:r>
                      <a:endParaRPr lang="sl-SI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Z učenci nato oblikujte kriterije uspešnosti (za ta dan) in jih zapišite na tablo.</a:t>
                      </a:r>
                      <a:endParaRPr lang="sl-SI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6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Navodilo za delo</a:t>
                      </a:r>
                      <a:r>
                        <a:rPr lang="sl-SI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: ogled prostorov.</a:t>
                      </a:r>
                      <a:endParaRPr lang="sl-SI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sl-SI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1564056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3013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graphicFrame>
        <p:nvGraphicFramePr>
          <p:cNvPr id="4" name="Označba mesta vsebine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042659119"/>
              </p:ext>
            </p:extLst>
          </p:nvPr>
        </p:nvGraphicFramePr>
        <p:xfrm>
          <a:off x="669851" y="520995"/>
          <a:ext cx="10041440" cy="565170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869685">
                  <a:extLst>
                    <a:ext uri="{9D8B030D-6E8A-4147-A177-3AD203B41FA5}">
                      <a16:colId xmlns:a16="http://schemas.microsoft.com/office/drawing/2014/main" xmlns="" val="3150537316"/>
                    </a:ext>
                  </a:extLst>
                </a:gridCol>
                <a:gridCol w="7171755">
                  <a:extLst>
                    <a:ext uri="{9D8B030D-6E8A-4147-A177-3AD203B41FA5}">
                      <a16:colId xmlns:a16="http://schemas.microsoft.com/office/drawing/2014/main" xmlns="" val="3088050127"/>
                    </a:ext>
                  </a:extLst>
                </a:gridCol>
              </a:tblGrid>
              <a:tr h="12959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10. 00. – 11.00</a:t>
                      </a:r>
                      <a:endParaRPr lang="sl-SI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Voden ogled hodnikov na razredni stopnji in notranjega dvorišča.</a:t>
                      </a:r>
                      <a:endParaRPr lang="sl-SI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Učenci potrebujejo list in svinčnik.</a:t>
                      </a:r>
                      <a:endParaRPr lang="sl-SI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Učenci si zapisujejo ideje za spremembe izbranega prostora.</a:t>
                      </a:r>
                      <a:endParaRPr lang="sl-SI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sl-SI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95761858"/>
                  </a:ext>
                </a:extLst>
              </a:tr>
              <a:tr h="7330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/>
                        </a:rPr>
                        <a:t>11.00 - 11.30</a:t>
                      </a:r>
                      <a:endParaRPr lang="sl-SI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654" marR="506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REKREATIVNI ODMOR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: </a:t>
                      </a:r>
                      <a:r>
                        <a:rPr lang="en-US" sz="16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učiteljice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/</a:t>
                      </a:r>
                      <a:r>
                        <a:rPr lang="en-US" sz="16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učitelji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izvajate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BRAIN GYM</a:t>
                      </a:r>
                      <a:r>
                        <a:rPr lang="en-US" sz="1600" b="1" dirty="0"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(</a:t>
                      </a:r>
                      <a:r>
                        <a:rPr lang="en-US" sz="16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gradivo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Maja </a:t>
                      </a:r>
                      <a:r>
                        <a:rPr lang="en-US" sz="16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Vreča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). </a:t>
                      </a:r>
                      <a:endParaRPr lang="sl-SI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Učenci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naj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prinesejo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družabne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igre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, za </a:t>
                      </a:r>
                      <a:r>
                        <a:rPr lang="en-US" sz="16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popestritev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TEDNA OTROKA.</a:t>
                      </a:r>
                      <a:endParaRPr lang="sl-SI" sz="16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l-SI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547356739"/>
                  </a:ext>
                </a:extLst>
              </a:tr>
              <a:tr h="17220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11. 30 – 12. 30</a:t>
                      </a:r>
                      <a:endParaRPr lang="sl-SI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Učenci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izdelajo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plakate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z </a:t>
                      </a:r>
                      <a:r>
                        <a:rPr lang="en-US" sz="16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idejami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/</a:t>
                      </a:r>
                      <a:r>
                        <a:rPr lang="en-US" sz="16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načrti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za </a:t>
                      </a:r>
                      <a:r>
                        <a:rPr lang="en-US" sz="16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spremembo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prostora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. </a:t>
                      </a:r>
                      <a:endParaRPr lang="sl-SI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Plakate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opremijo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z </a:t>
                      </a:r>
                      <a:r>
                        <a:rPr lang="en-US" sz="16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imeni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avtorjev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in </a:t>
                      </a:r>
                      <a:r>
                        <a:rPr lang="en-US" sz="16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razredom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. </a:t>
                      </a:r>
                      <a:r>
                        <a:rPr lang="en-US" sz="16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Plakate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po </a:t>
                      </a:r>
                      <a:r>
                        <a:rPr lang="en-US" sz="16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končanem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delu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oddate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1. VIO Maji </a:t>
                      </a:r>
                      <a:r>
                        <a:rPr lang="en-US" sz="16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Vreča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, </a:t>
                      </a:r>
                      <a:endParaRPr lang="sl-SI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                                     4. in 5. </a:t>
                      </a:r>
                      <a:r>
                        <a:rPr lang="en-US" sz="16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razred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Marti Eferl</a:t>
                      </a:r>
                      <a:endParaRPr lang="sl-SI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55028187"/>
                  </a:ext>
                </a:extLst>
              </a:tr>
              <a:tr h="15119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12.30 – 12.50</a:t>
                      </a:r>
                      <a:endParaRPr lang="sl-SI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6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SAMOVREDNOTENJE</a:t>
                      </a:r>
                      <a:r>
                        <a:rPr lang="sl-SI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(delovni list 2): delovni list samovrednotenja oddate Mojci Andrej.</a:t>
                      </a:r>
                      <a:endParaRPr lang="sl-SI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228600"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sl-SI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228600"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sl-SI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900471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724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274862"/>
          </a:xfrm>
        </p:spPr>
        <p:txBody>
          <a:bodyPr>
            <a:normAutofit fontScale="90000"/>
          </a:bodyPr>
          <a:lstStyle/>
          <a:p>
            <a:r>
              <a:rPr lang="sl-SI" b="1" dirty="0">
                <a:solidFill>
                  <a:schemeClr val="accent6">
                    <a:lumMod val="75000"/>
                  </a:schemeClr>
                </a:solidFill>
              </a:rPr>
              <a:t>Uspešen dan vam želimo!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sz="quarter" idx="13"/>
          </p:nvPr>
        </p:nvSpPr>
        <p:spPr>
          <a:xfrm>
            <a:off x="3331153" y="4435365"/>
            <a:ext cx="10363826" cy="538129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sl-SI" sz="2800" dirty="0"/>
          </a:p>
          <a:p>
            <a:pPr marL="0" indent="0" algn="ctr">
              <a:buNone/>
            </a:pPr>
            <a:endParaRPr lang="sl-SI" sz="2800" dirty="0"/>
          </a:p>
          <a:p>
            <a:pPr marL="0" indent="0" algn="ctr">
              <a:buNone/>
            </a:pPr>
            <a:r>
              <a:rPr lang="sl-SI" sz="2800" dirty="0"/>
              <a:t>                                     Tim Pogum</a:t>
            </a:r>
          </a:p>
          <a:p>
            <a:pPr marL="0" indent="0" algn="ctr">
              <a:buNone/>
            </a:pPr>
            <a:endParaRPr lang="sl-SI" sz="2800" dirty="0"/>
          </a:p>
          <a:p>
            <a:pPr marL="0" indent="0" algn="ctr">
              <a:buNone/>
            </a:pPr>
            <a:endParaRPr lang="sl-SI" sz="2800" dirty="0"/>
          </a:p>
          <a:p>
            <a:pPr marL="0" indent="0" algn="ctr">
              <a:buNone/>
            </a:pPr>
            <a:endParaRPr lang="sl-SI" sz="2800" dirty="0"/>
          </a:p>
          <a:p>
            <a:pPr marL="0" indent="0" algn="ctr">
              <a:buNone/>
            </a:pPr>
            <a:r>
              <a:rPr lang="sl-SI" sz="2800" dirty="0"/>
              <a:t>Tim pogum</a:t>
            </a:r>
          </a:p>
        </p:txBody>
      </p:sp>
      <p:pic>
        <p:nvPicPr>
          <p:cNvPr id="3074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3170" y="1513490"/>
            <a:ext cx="7061768" cy="4593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5442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>
                <a:solidFill>
                  <a:srgbClr val="C00000"/>
                </a:solidFill>
              </a:rPr>
              <a:t>Razlika: PODJETNOST in podjetništvo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sl-SI" b="1" dirty="0"/>
              <a:t>podjétnost  -i ž (ẹ́) </a:t>
            </a:r>
            <a:r>
              <a:rPr lang="sl-SI" b="1" i="1" dirty="0"/>
              <a:t>lastnost, značilnost podjetnega človeka:</a:t>
            </a:r>
            <a:r>
              <a:rPr lang="sl-SI" b="1" dirty="0"/>
              <a:t> iznajdljivost in podjetnost mladega gospodarja / podjetnost v gospodarstvu /</a:t>
            </a:r>
            <a:r>
              <a:rPr lang="sl-SI" b="1" dirty="0" err="1"/>
              <a:t>ekspr</a:t>
            </a:r>
            <a:r>
              <a:rPr lang="sl-SI" b="1" dirty="0"/>
              <a:t>. osvajanja se je lotil z veliko podjetnostjo</a:t>
            </a:r>
          </a:p>
          <a:p>
            <a:endParaRPr lang="sl-SI" dirty="0"/>
          </a:p>
          <a:p>
            <a:r>
              <a:rPr lang="sl-SI" b="1" dirty="0"/>
              <a:t>podjétništvo  -a s (ẹ̑) </a:t>
            </a:r>
            <a:r>
              <a:rPr lang="sl-SI" b="1" i="1" dirty="0"/>
              <a:t>prizadevanje za dosego čim večjega finančnega uspeha ob tveganju:</a:t>
            </a:r>
            <a:r>
              <a:rPr lang="sl-SI" b="1" dirty="0"/>
              <a:t> braniti podjetništvo / privatno podjetništvo </a:t>
            </a:r>
            <a:endParaRPr lang="sl-SI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55476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21000" b="-5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751012" y="520498"/>
            <a:ext cx="8689976" cy="1715684"/>
          </a:xfrm>
        </p:spPr>
        <p:txBody>
          <a:bodyPr>
            <a:normAutofit/>
          </a:bodyPr>
          <a:lstStyle/>
          <a:p>
            <a:r>
              <a:rPr lang="sl-SI" sz="4000" dirty="0"/>
              <a:t/>
            </a:r>
            <a:br>
              <a:rPr lang="sl-SI" sz="4000" dirty="0"/>
            </a:br>
            <a:r>
              <a:rPr lang="sl-SI" sz="3200" b="1" dirty="0"/>
              <a:t>PROJEKT POGUM NA NAŠI ŠOLI: </a:t>
            </a:r>
            <a:br>
              <a:rPr lang="sl-SI" sz="3200" b="1" dirty="0"/>
            </a:br>
            <a:r>
              <a:rPr lang="sl-SI" sz="3200" b="1" dirty="0"/>
              <a:t>PROSTORI</a:t>
            </a:r>
            <a:endParaRPr lang="sl-SI" b="1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751012" y="2618232"/>
            <a:ext cx="8689976" cy="3908692"/>
          </a:xfrm>
          <a:noFill/>
        </p:spPr>
        <p:txBody>
          <a:bodyPr>
            <a:normAutofit/>
          </a:bodyPr>
          <a:lstStyle/>
          <a:p>
            <a:pPr algn="l"/>
            <a:endParaRPr lang="sl-SI" b="1" dirty="0">
              <a:solidFill>
                <a:schemeClr val="tx1"/>
              </a:solidFill>
            </a:endParaRPr>
          </a:p>
          <a:p>
            <a:r>
              <a:rPr lang="sl-SI" sz="3000" b="1" dirty="0">
                <a:solidFill>
                  <a:schemeClr val="tx1"/>
                </a:solidFill>
              </a:rPr>
              <a:t>Iz ustvarjalnih KOTIČKOV PO ČUTNI POTI DO UČILNICE V NARAVI</a:t>
            </a:r>
          </a:p>
          <a:p>
            <a:pPr algn="l"/>
            <a:r>
              <a:rPr lang="sl-SI" b="1" dirty="0">
                <a:solidFill>
                  <a:schemeClr val="tx1"/>
                </a:solidFill>
              </a:rPr>
              <a:t>IZZIV</a:t>
            </a:r>
            <a:r>
              <a:rPr lang="sl-SI" dirty="0">
                <a:solidFill>
                  <a:schemeClr val="tx1"/>
                </a:solidFill>
              </a:rPr>
              <a:t>: Preurediti šolske prostore</a:t>
            </a:r>
          </a:p>
          <a:p>
            <a:pPr algn="l"/>
            <a:r>
              <a:rPr lang="sl-SI" b="1" dirty="0">
                <a:solidFill>
                  <a:schemeClr val="tx1"/>
                </a:solidFill>
              </a:rPr>
              <a:t>Raziskovalno vprašanje</a:t>
            </a:r>
            <a:r>
              <a:rPr lang="sl-SI" dirty="0">
                <a:solidFill>
                  <a:schemeClr val="tx1"/>
                </a:solidFill>
              </a:rPr>
              <a:t>: kako spremeniti kakovost prostora?</a:t>
            </a:r>
          </a:p>
        </p:txBody>
      </p:sp>
    </p:spTree>
    <p:extLst>
      <p:ext uri="{BB962C8B-B14F-4D97-AF65-F5344CB8AC3E}">
        <p14:creationId xmlns:p14="http://schemas.microsoft.com/office/powerpoint/2010/main" val="1492067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1040525" y="788276"/>
            <a:ext cx="9848192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sl-SI" sz="2400" dirty="0">
                <a:latin typeface="Arial Narrow" panose="020B0606020202030204" pitchFamily="34" charset="0"/>
                <a:ea typeface="Times New Roman" panose="02020603050405020304" pitchFamily="18" charset="0"/>
              </a:rPr>
              <a:t>Učenci bomo proučili možnosti ureditve hodnikov in notranjega dvorišča.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sl-SI" sz="2400" dirty="0">
                <a:latin typeface="Arial Narrow" panose="020B0606020202030204" pitchFamily="34" charset="0"/>
                <a:ea typeface="Times New Roman" panose="02020603050405020304" pitchFamily="18" charset="0"/>
              </a:rPr>
              <a:t>                                                                                      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sl-SI" sz="2400" b="1" dirty="0">
                <a:latin typeface="Arial Narrow" panose="020B0606020202030204" pitchFamily="34" charset="0"/>
                <a:ea typeface="Times New Roman" panose="02020603050405020304" pitchFamily="18" charset="0"/>
              </a:rPr>
              <a:t>Kako?</a:t>
            </a: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sl-SI" sz="2400" dirty="0">
                <a:latin typeface="Arial Narrow" panose="020B0606020202030204" pitchFamily="34" charset="0"/>
                <a:ea typeface="Times New Roman" panose="02020603050405020304" pitchFamily="18" charset="0"/>
              </a:rPr>
              <a:t>Izdelali bomo načrt (današnji tehniški dan),</a:t>
            </a: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sl-SI" sz="2400" dirty="0">
                <a:latin typeface="Arial Narrow" panose="020B0606020202030204" pitchFamily="34" charset="0"/>
                <a:ea typeface="Times New Roman" panose="02020603050405020304" pitchFamily="18" charset="0"/>
              </a:rPr>
              <a:t>uredili prostore (v tem šolskem letu).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sl-SI" sz="2400" dirty="0"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sl-SI" sz="2400" b="1" dirty="0">
                <a:latin typeface="Arial Narrow" panose="020B0606020202030204" pitchFamily="34" charset="0"/>
                <a:ea typeface="Times New Roman" panose="02020603050405020304" pitchFamily="18" charset="0"/>
              </a:rPr>
              <a:t>Katere prostore?</a:t>
            </a: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sl-SI" sz="2400" dirty="0">
                <a:latin typeface="Arial Narrow" panose="020B0606020202030204" pitchFamily="34" charset="0"/>
                <a:ea typeface="Times New Roman" panose="02020603050405020304" pitchFamily="18" charset="0"/>
              </a:rPr>
              <a:t>Bralno-ustvarjalni kotički na hodnikih, šahovski kotiček;</a:t>
            </a: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sl-SI" sz="2400" dirty="0">
                <a:latin typeface="Arial Narrow" panose="020B0606020202030204" pitchFamily="34" charset="0"/>
                <a:ea typeface="Times New Roman" panose="02020603050405020304" pitchFamily="18" charset="0"/>
              </a:rPr>
              <a:t>Stopnišče in zidovi, učilnice …</a:t>
            </a: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sl-SI" sz="2400" dirty="0">
                <a:latin typeface="Arial Narrow" panose="020B0606020202030204" pitchFamily="34" charset="0"/>
                <a:ea typeface="Times New Roman" panose="02020603050405020304" pitchFamily="18" charset="0"/>
              </a:rPr>
              <a:t>učilnica v naravi, čutna pot, trim steza …</a:t>
            </a: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sl-SI" sz="2400" dirty="0" err="1">
                <a:latin typeface="Arial Narrow" panose="020B0606020202030204" pitchFamily="34" charset="0"/>
                <a:ea typeface="Times New Roman" panose="02020603050405020304" pitchFamily="18" charset="0"/>
              </a:rPr>
              <a:t>večnamembnost</a:t>
            </a:r>
            <a:r>
              <a:rPr lang="sl-SI" sz="2400" dirty="0">
                <a:latin typeface="Arial Narrow" panose="020B0606020202030204" pitchFamily="34" charset="0"/>
                <a:ea typeface="Times New Roman" panose="02020603050405020304" pitchFamily="18" charset="0"/>
              </a:rPr>
              <a:t> notranjega dvorišča (kino, gledališče na prostem, odprta galerija – Forma Viva).</a:t>
            </a: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endParaRPr lang="sl-SI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endParaRPr lang="sl-SI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endParaRPr lang="sl-SI" sz="2400" dirty="0">
              <a:latin typeface="Arial Narrow" panose="020B060602020203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3" name="Picture 2" descr="Image result for gledaliÅ¡Äe na prostem carto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8707" y="1238751"/>
            <a:ext cx="2580010" cy="3322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229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1177158" y="1002638"/>
            <a:ext cx="10174014" cy="56138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sl-SI" sz="2400" b="1" dirty="0">
                <a:latin typeface="Arial Narrow" panose="020B0606020202030204" pitchFamily="34" charset="0"/>
                <a:ea typeface="Times New Roman" panose="02020603050405020304" pitchFamily="18" charset="0"/>
              </a:rPr>
              <a:t>Učenci bomo razvijali veščine podjetnosti, saj bomo:</a:t>
            </a: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sl-SI" sz="2400" dirty="0">
                <a:latin typeface="Arial Narrow" panose="020B0606020202030204" pitchFamily="34" charset="0"/>
                <a:ea typeface="Times New Roman" panose="02020603050405020304" pitchFamily="18" charset="0"/>
              </a:rPr>
              <a:t> sami ustvarjali kreativne ideje za ureditev/izboljšanje kakovosti prostora, </a:t>
            </a: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sl-SI" sz="2400" dirty="0">
                <a:latin typeface="Arial Narrow" panose="020B0606020202030204" pitchFamily="34" charset="0"/>
                <a:ea typeface="Times New Roman" panose="02020603050405020304" pitchFamily="18" charset="0"/>
              </a:rPr>
              <a:t>iskali bomo poti uresničitve, </a:t>
            </a: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sl-SI" sz="2400" dirty="0">
                <a:latin typeface="Arial Narrow" panose="020B0606020202030204" pitchFamily="34" charset="0"/>
                <a:ea typeface="Times New Roman" panose="02020603050405020304" pitchFamily="18" charset="0"/>
              </a:rPr>
              <a:t>prevzemali odgovornost za skrb do prostora.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sl-SI" sz="2400" dirty="0"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sl-SI" sz="2400" b="1" dirty="0">
                <a:latin typeface="Arial Narrow" panose="020B0606020202030204" pitchFamily="34" charset="0"/>
                <a:ea typeface="Times New Roman" panose="02020603050405020304" pitchFamily="18" charset="0"/>
              </a:rPr>
              <a:t>Zakaj bi vse to počeli?</a:t>
            </a:r>
          </a:p>
          <a:p>
            <a:pPr>
              <a:lnSpc>
                <a:spcPct val="115000"/>
              </a:lnSpc>
            </a:pPr>
            <a:r>
              <a:rPr lang="sl-SI" sz="2400" dirty="0">
                <a:latin typeface="Arial Narrow" panose="020B0606020202030204" pitchFamily="34" charset="0"/>
                <a:ea typeface="Times New Roman" panose="02020603050405020304" pitchFamily="18" charset="0"/>
              </a:rPr>
              <a:t>Spodbuden, urejen, na novo predelan </a:t>
            </a:r>
            <a:r>
              <a:rPr lang="sl-SI" sz="2400" dirty="0">
                <a:latin typeface="Arial Narrow" panose="020B0606020202030204" pitchFamily="34" charset="0"/>
              </a:rPr>
              <a:t>prostor ponuja </a:t>
            </a:r>
          </a:p>
          <a:p>
            <a:pPr>
              <a:lnSpc>
                <a:spcPct val="115000"/>
              </a:lnSpc>
            </a:pPr>
            <a:r>
              <a:rPr lang="sl-SI" sz="2400" dirty="0">
                <a:latin typeface="Arial Narrow" panose="020B0606020202030204" pitchFamily="34" charset="0"/>
              </a:rPr>
              <a:t>mnoge nove dejavnosti na šoli:</a:t>
            </a:r>
          </a:p>
          <a:p>
            <a:pPr marL="342900" indent="-342900">
              <a:lnSpc>
                <a:spcPct val="115000"/>
              </a:lnSpc>
              <a:buFont typeface="Wingdings" panose="05000000000000000000" pitchFamily="2" charset="2"/>
              <a:buChar char="q"/>
            </a:pPr>
            <a:endParaRPr lang="sl-SI" sz="2400" dirty="0">
              <a:latin typeface="Arial Narrow" panose="020B0606020202030204" pitchFamily="34" charset="0"/>
            </a:endParaRPr>
          </a:p>
          <a:p>
            <a:pPr marL="342900" indent="-342900">
              <a:lnSpc>
                <a:spcPct val="115000"/>
              </a:lnSpc>
              <a:buFont typeface="Wingdings" panose="05000000000000000000" pitchFamily="2" charset="2"/>
              <a:buChar char="q"/>
            </a:pPr>
            <a:r>
              <a:rPr lang="sl-SI" sz="2400" dirty="0">
                <a:latin typeface="Arial Narrow" panose="020B0606020202030204" pitchFamily="34" charset="0"/>
              </a:rPr>
              <a:t> branja, nastope, ustvarjanje in izvajanje predstav,          </a:t>
            </a:r>
          </a:p>
          <a:p>
            <a:pPr marL="342900" indent="-342900">
              <a:lnSpc>
                <a:spcPct val="115000"/>
              </a:lnSpc>
              <a:buFont typeface="Wingdings" panose="05000000000000000000" pitchFamily="2" charset="2"/>
              <a:buChar char="q"/>
            </a:pPr>
            <a:r>
              <a:rPr lang="sl-SI" sz="2400" dirty="0">
                <a:latin typeface="Arial Narrow" panose="020B0606020202030204" pitchFamily="34" charset="0"/>
              </a:rPr>
              <a:t>šahovsko/drugo tekmovanje, učenje s poslikav na zidovih;</a:t>
            </a:r>
          </a:p>
          <a:p>
            <a:pPr marL="342900" indent="-342900">
              <a:lnSpc>
                <a:spcPct val="115000"/>
              </a:lnSpc>
              <a:buFont typeface="Wingdings" panose="05000000000000000000" pitchFamily="2" charset="2"/>
              <a:buChar char="q"/>
            </a:pPr>
            <a:r>
              <a:rPr lang="sl-SI" sz="2400" dirty="0">
                <a:latin typeface="Arial Narrow" panose="020B0606020202030204" pitchFamily="34" charset="0"/>
              </a:rPr>
              <a:t>učenje na prostem (čutna pot, učilnica v naravi, opremljena trim steza).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sl-SI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080" name="Picture 8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7124" y="2417379"/>
            <a:ext cx="4644340" cy="2611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51506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1869525" y="1124607"/>
            <a:ext cx="9712875" cy="54722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sl-SI" sz="2800" b="1" dirty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NAČELA</a:t>
            </a:r>
            <a:r>
              <a:rPr lang="sl-SI" sz="2800" dirty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ki jim sledimo:                                    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sl-SI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>
              <a:lnSpc>
                <a:spcPct val="115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sl-SI" sz="28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Načelo vključevanja šole v okolje.</a:t>
            </a:r>
            <a:endParaRPr lang="sl-SI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>
              <a:lnSpc>
                <a:spcPct val="115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sl-SI" sz="28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Načelo globalne odgovornosti.</a:t>
            </a:r>
            <a:endParaRPr lang="sl-SI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>
              <a:lnSpc>
                <a:spcPct val="115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sl-SI" sz="28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Načelo povezovanja gospodarskih, 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sl-SI" sz="28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družbenih in </a:t>
            </a:r>
            <a:r>
              <a:rPr lang="sl-SI" sz="2800" dirty="0" err="1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okoljskih</a:t>
            </a:r>
            <a:r>
              <a:rPr lang="sl-SI" sz="28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ciljev.</a:t>
            </a:r>
            <a:endParaRPr lang="sl-SI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>
              <a:lnSpc>
                <a:spcPct val="115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sl-SI" sz="28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Načelo trajnostnega razvoja in 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sl-SI" sz="28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samooskrbe.</a:t>
            </a:r>
            <a:endParaRPr lang="sl-SI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>
              <a:lnSpc>
                <a:spcPct val="115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sl-SI" sz="28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Načelo odkrivanja priložnosti.</a:t>
            </a:r>
            <a:endParaRPr lang="sl-SI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>
              <a:lnSpc>
                <a:spcPct val="115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sl-SI" sz="28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Načelo vsestranske uporabnosti.</a:t>
            </a:r>
            <a:endParaRPr lang="sl-SI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>
              <a:lnSpc>
                <a:spcPct val="115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sl-SI" sz="28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Načelo razumevanja kulture prostora.</a:t>
            </a:r>
            <a:endParaRPr lang="sl-SI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126" name="Picture 6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8959" y="2280745"/>
            <a:ext cx="3813441" cy="3813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0334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1208689" y="1018773"/>
            <a:ext cx="10047889" cy="3844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sl-SI" sz="2800" b="1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SMERNICE: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sl-SI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sl-SI" sz="2800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IDEJE:</a:t>
            </a:r>
            <a:r>
              <a:rPr lang="sl-SI" sz="28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preučitev možnosti nove uporabe zapostavljenih prostorov in njihovo ureditev. 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endParaRPr lang="sl-SI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sl-SI" sz="28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„</a:t>
            </a:r>
            <a:r>
              <a:rPr lang="sl-SI" sz="2800" b="1" i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Prostor vpliva na nas in mi vplivamo na prostor</a:t>
            </a:r>
            <a:r>
              <a:rPr lang="sl-SI" sz="2800" i="1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 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sl-SI" sz="2800" i="1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sl-SI" sz="28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praktično in teoretično PREVERJANJE trditve z ureditvijo prostorov šole.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endParaRPr lang="sl-SI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37585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kotnik 2"/>
          <p:cNvSpPr/>
          <p:nvPr/>
        </p:nvSpPr>
        <p:spPr>
          <a:xfrm>
            <a:off x="1030014" y="1386197"/>
            <a:ext cx="10268607" cy="3065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sl-SI" sz="28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sl-SI" sz="3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sl-SI" sz="28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Vpliv prostora na učence in učitelje … realno preverjanje vpliva in pomena barv in opreme šolskih prostorov na uporabnike … skupna diskusija in odločitev za izbrano rešitev.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endParaRPr lang="sl-SI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sl-SI" sz="28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</a:t>
            </a:r>
            <a:r>
              <a:rPr lang="sl-SI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sz="28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Preoblikovanje in popestritev obstoječih prostorov.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endParaRPr lang="sl-SI" sz="2800" dirty="0">
              <a:solidFill>
                <a:srgbClr val="000000"/>
              </a:solidFill>
              <a:latin typeface="Arial Narrow" panose="020B0606020202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170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1903" y="3953020"/>
            <a:ext cx="3093332" cy="2761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47049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1394516" y="1394759"/>
            <a:ext cx="8285511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sl-SI" sz="24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5. Urejanje prostora z novimi (sodobnimi)/odpadnimi materiali.</a:t>
            </a:r>
            <a:endParaRPr lang="sl-SI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Image result for gledaliÅ¡Äe na prostem carto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4516" y="2115208"/>
            <a:ext cx="7076965" cy="3980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57854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apljica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TM04033925[[fn=Kapljica]]</Template>
  <TotalTime>308</TotalTime>
  <Words>589</Words>
  <Application>Microsoft Office PowerPoint</Application>
  <PresentationFormat>Po meri</PresentationFormat>
  <Paragraphs>122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15</vt:i4>
      </vt:variant>
    </vt:vector>
  </HeadingPairs>
  <TitlesOfParts>
    <vt:vector size="16" baseType="lpstr">
      <vt:lpstr>Kapljica</vt:lpstr>
      <vt:lpstr>POGUM</vt:lpstr>
      <vt:lpstr>Razlika: PODJETNOST in podjetništvo</vt:lpstr>
      <vt:lpstr> PROJEKT POGUM NA NAŠI ŠOLI:  PROSTORI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1. Kje je moje močno področje?  Razmišljam o sebi </vt:lpstr>
      <vt:lpstr>PowerPointova predstavitev</vt:lpstr>
      <vt:lpstr>Program današnjega dne</vt:lpstr>
      <vt:lpstr>PowerPointova predstavitev</vt:lpstr>
      <vt:lpstr>Uspešen dan vam želimo!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Iz ustvarjalnih KOTIČKOV PO ČUTNI POTI DO UČILNICE V NARAVI</dc:title>
  <dc:creator>Mojca</dc:creator>
  <cp:lastModifiedBy>Uporabik</cp:lastModifiedBy>
  <cp:revision>41</cp:revision>
  <dcterms:created xsi:type="dcterms:W3CDTF">2018-06-27T17:30:23Z</dcterms:created>
  <dcterms:modified xsi:type="dcterms:W3CDTF">2018-09-27T16:56:12Z</dcterms:modified>
</cp:coreProperties>
</file>